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1" r:id="rId22"/>
    <p:sldId id="282" r:id="rId23"/>
    <p:sldId id="283" r:id="rId24"/>
    <p:sldId id="279" r:id="rId25"/>
    <p:sldId id="280" r:id="rId26"/>
    <p:sldId id="284" r:id="rId27"/>
    <p:sldId id="276" r:id="rId28"/>
    <p:sldId id="277" r:id="rId29"/>
    <p:sldId id="278" r:id="rId30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73179-3E69-4733-98C7-8DF0D6238F04}" type="datetimeFigureOut">
              <a:rPr lang="en-US" smtClean="0"/>
              <a:pPr/>
              <a:t>7/20/2011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A5F31-D5A3-4849-BF17-7FEF12225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A5F31-D5A3-4849-BF17-7FEF1222573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Mention: in many applications, no grammar ready for use, hence machine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A5F31-D5A3-4849-BF17-7FEF122257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Mention: no</a:t>
            </a:r>
            <a:r>
              <a:rPr lang="en-US" baseline="0" dirty="0" smtClean="0"/>
              <a:t> need to be a</a:t>
            </a:r>
            <a:r>
              <a:rPr lang="en-US" dirty="0" smtClean="0"/>
              <a:t> </a:t>
            </a:r>
            <a:r>
              <a:rPr lang="en-US" smtClean="0"/>
              <a:t>precise sub-grammar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A5F31-D5A3-4849-BF17-7FEF122257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3999" cy="388118"/>
          </a:xfrm>
          <a:prstGeom prst="rect">
            <a:avLst/>
          </a:prstGeom>
          <a:solidFill>
            <a:srgbClr val="B31536"/>
          </a:solidFill>
          <a:ln w="9525" algn="ctr">
            <a:noFill/>
            <a:miter lim="800000"/>
            <a:headEnd/>
            <a:tailEnd/>
          </a:ln>
        </p:spPr>
        <p:txBody>
          <a:bodyPr wrap="none" lIns="90852" tIns="45427" rIns="90852" bIns="45427" anchor="ctr"/>
          <a:lstStyle/>
          <a:p>
            <a:pPr algn="ctr" defTabSz="1044575"/>
            <a:endParaRPr lang="en-US" altLang="zh-CN" sz="2400">
              <a:solidFill>
                <a:srgbClr val="000000"/>
              </a:solidFill>
              <a:latin typeface="Times" charset="-122"/>
            </a:endParaRPr>
          </a:p>
          <a:p>
            <a:pPr algn="ctr" defTabSz="1044575"/>
            <a:endParaRPr lang="en-US" altLang="zh-CN" sz="2100"/>
          </a:p>
        </p:txBody>
      </p:sp>
      <p:sp>
        <p:nvSpPr>
          <p:cNvPr id="12" name="Text Box 11"/>
          <p:cNvSpPr txBox="1">
            <a:spLocks noChangeArrowheads="1"/>
          </p:cNvSpPr>
          <p:nvPr userDrawn="1"/>
        </p:nvSpPr>
        <p:spPr bwMode="auto">
          <a:xfrm>
            <a:off x="5334000" y="0"/>
            <a:ext cx="3664075" cy="4302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852" tIns="45427" rIns="90852" bIns="45427">
            <a:spAutoFit/>
          </a:bodyPr>
          <a:lstStyle/>
          <a:p>
            <a:pPr algn="r" defTabSz="1044575"/>
            <a:r>
              <a:rPr lang="en-US" altLang="zh-CN" sz="1050" dirty="0">
                <a:solidFill>
                  <a:srgbClr val="FFFFFF"/>
                </a:solidFill>
              </a:rPr>
              <a:t>Artificial Intelligence Research Laboratory</a:t>
            </a:r>
          </a:p>
          <a:p>
            <a:pPr algn="r" defTabSz="1044575"/>
            <a:r>
              <a:rPr lang="en-US" altLang="zh-CN" sz="1050" dirty="0">
                <a:solidFill>
                  <a:srgbClr val="FFFFFF"/>
                </a:solidFill>
              </a:rPr>
              <a:t>Department of Computer Science</a:t>
            </a:r>
            <a:endParaRPr lang="en-US" altLang="zh-CN" sz="1050" dirty="0"/>
          </a:p>
        </p:txBody>
      </p:sp>
      <p:pic>
        <p:nvPicPr>
          <p:cNvPr id="13" name="Picture 10" descr="ISUREV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197" y="90561"/>
            <a:ext cx="2390762" cy="205559"/>
          </a:xfrm>
          <a:prstGeom prst="rect">
            <a:avLst/>
          </a:prstGeom>
          <a:noFill/>
          <a:ln w="9525" algn="ctr">
            <a:miter lim="800000"/>
            <a:headEnd/>
            <a:tailEnd/>
          </a:ln>
        </p:spPr>
      </p:pic>
      <p:sp>
        <p:nvSpPr>
          <p:cNvPr id="14" name="Rectangle 7"/>
          <p:cNvSpPr>
            <a:spLocks noChangeArrowheads="1"/>
          </p:cNvSpPr>
          <p:nvPr userDrawn="1"/>
        </p:nvSpPr>
        <p:spPr bwMode="auto">
          <a:xfrm flipV="1">
            <a:off x="1" y="6629400"/>
            <a:ext cx="9143999" cy="271538"/>
          </a:xfrm>
          <a:prstGeom prst="rect">
            <a:avLst/>
          </a:prstGeom>
          <a:solidFill>
            <a:srgbClr val="B31536"/>
          </a:solidFill>
          <a:ln w="9525" algn="ctr">
            <a:noFill/>
            <a:miter lim="800000"/>
            <a:headEnd/>
            <a:tailEnd/>
          </a:ln>
        </p:spPr>
        <p:txBody>
          <a:bodyPr wrap="none" lIns="90852" tIns="45427" rIns="90852" bIns="45427" anchor="ctr"/>
          <a:lstStyle/>
          <a:p>
            <a:pPr algn="ctr" defTabSz="1044575"/>
            <a:endParaRPr lang="en-US" altLang="zh-CN" sz="2400">
              <a:solidFill>
                <a:srgbClr val="000000"/>
              </a:solidFill>
              <a:latin typeface="Times" charset="-122"/>
            </a:endParaRPr>
          </a:p>
          <a:p>
            <a:pPr algn="ctr" defTabSz="1044575"/>
            <a:endParaRPr lang="en-US" altLang="zh-CN" sz="21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83F5D-FF87-4C3D-AA41-88994243F659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AAC40E3-0CEE-476C-87F1-445A8A41F67C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CFDA4-9846-48FE-A1E7-5E1A7B56FE94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2221-3D23-40D2-A31F-A9FEE1822444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3875-B134-40B7-9497-2733763BCEAA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FEA3-5BE3-4BD1-A9C0-5C4FD3A5A906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385F3-B2E4-41B6-83C8-3ACADE3EE398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97E44-F2BF-47DD-86DF-36487F640A69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66687-37DE-47FC-A628-A39993080875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F6B0-A4CE-4027-98F1-C4E27F782D62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7"/>
          <p:cNvSpPr>
            <a:spLocks noGrp="1"/>
          </p:cNvSpPr>
          <p:nvPr>
            <p:ph type="ctrTitle"/>
          </p:nvPr>
        </p:nvSpPr>
        <p:spPr>
          <a:xfrm>
            <a:off x="1219200" y="1676400"/>
            <a:ext cx="6858000" cy="19050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1" name="Subtitle 8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858000" cy="17716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 userDrawn="1"/>
        </p:nvSpPr>
        <p:spPr bwMode="auto">
          <a:xfrm>
            <a:off x="457200" y="37338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auto">
          <a:xfrm>
            <a:off x="0" y="0"/>
            <a:ext cx="9143999" cy="388118"/>
          </a:xfrm>
          <a:prstGeom prst="rect">
            <a:avLst/>
          </a:prstGeom>
          <a:solidFill>
            <a:srgbClr val="B31536"/>
          </a:solidFill>
          <a:ln w="9525" algn="ctr">
            <a:noFill/>
            <a:miter lim="800000"/>
            <a:headEnd/>
            <a:tailEnd/>
          </a:ln>
        </p:spPr>
        <p:txBody>
          <a:bodyPr wrap="none" lIns="90852" tIns="45427" rIns="90852" bIns="45427" anchor="ctr"/>
          <a:lstStyle/>
          <a:p>
            <a:pPr algn="ctr" defTabSz="1044575"/>
            <a:endParaRPr lang="en-US" altLang="zh-CN" sz="2400">
              <a:solidFill>
                <a:srgbClr val="000000"/>
              </a:solidFill>
              <a:latin typeface="Times" charset="-122"/>
            </a:endParaRPr>
          </a:p>
          <a:p>
            <a:pPr algn="ctr" defTabSz="1044575"/>
            <a:endParaRPr lang="en-US" altLang="zh-CN" sz="2100"/>
          </a:p>
        </p:txBody>
      </p:sp>
      <p:sp>
        <p:nvSpPr>
          <p:cNvPr id="13" name="Text Box 11"/>
          <p:cNvSpPr txBox="1">
            <a:spLocks noChangeArrowheads="1"/>
          </p:cNvSpPr>
          <p:nvPr userDrawn="1"/>
        </p:nvSpPr>
        <p:spPr bwMode="auto">
          <a:xfrm>
            <a:off x="5334000" y="0"/>
            <a:ext cx="3664075" cy="4302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852" tIns="45427" rIns="90852" bIns="45427">
            <a:spAutoFit/>
          </a:bodyPr>
          <a:lstStyle/>
          <a:p>
            <a:pPr algn="r" defTabSz="1044575"/>
            <a:r>
              <a:rPr lang="en-US" altLang="zh-CN" sz="1050" dirty="0">
                <a:solidFill>
                  <a:srgbClr val="FFFFFF"/>
                </a:solidFill>
              </a:rPr>
              <a:t>Artificial Intelligence Research Laboratory</a:t>
            </a:r>
          </a:p>
          <a:p>
            <a:pPr algn="r" defTabSz="1044575"/>
            <a:r>
              <a:rPr lang="en-US" altLang="zh-CN" sz="1050" dirty="0">
                <a:solidFill>
                  <a:srgbClr val="FFFFFF"/>
                </a:solidFill>
              </a:rPr>
              <a:t>Department of Computer Science</a:t>
            </a:r>
            <a:endParaRPr lang="en-US" altLang="zh-CN" sz="1050" dirty="0"/>
          </a:p>
        </p:txBody>
      </p:sp>
      <p:sp>
        <p:nvSpPr>
          <p:cNvPr id="15" name="Rectangle 7"/>
          <p:cNvSpPr>
            <a:spLocks noChangeArrowheads="1"/>
          </p:cNvSpPr>
          <p:nvPr userDrawn="1"/>
        </p:nvSpPr>
        <p:spPr bwMode="auto">
          <a:xfrm flipV="1">
            <a:off x="1" y="6629400"/>
            <a:ext cx="9143999" cy="271538"/>
          </a:xfrm>
          <a:prstGeom prst="rect">
            <a:avLst/>
          </a:prstGeom>
          <a:solidFill>
            <a:srgbClr val="B31536"/>
          </a:solidFill>
          <a:ln w="9525" algn="ctr">
            <a:noFill/>
            <a:miter lim="800000"/>
            <a:headEnd/>
            <a:tailEnd/>
          </a:ln>
        </p:spPr>
        <p:txBody>
          <a:bodyPr wrap="none" lIns="90852" tIns="45427" rIns="90852" bIns="45427" anchor="ctr"/>
          <a:lstStyle/>
          <a:p>
            <a:pPr algn="ctr" defTabSz="1044575"/>
            <a:endParaRPr lang="en-US" altLang="zh-CN" sz="2400">
              <a:solidFill>
                <a:srgbClr val="000000"/>
              </a:solidFill>
              <a:latin typeface="Times" charset="-122"/>
            </a:endParaRPr>
          </a:p>
          <a:p>
            <a:pPr algn="ctr" defTabSz="1044575"/>
            <a:endParaRPr lang="en-US" altLang="zh-CN" sz="2100"/>
          </a:p>
        </p:txBody>
      </p:sp>
      <p:pic>
        <p:nvPicPr>
          <p:cNvPr id="17" name="Picture 2" descr="ISUREV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"/>
            <a:ext cx="2650681" cy="202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ChangeArrowheads="1"/>
          </p:cNvSpPr>
          <p:nvPr userDrawn="1"/>
        </p:nvSpPr>
        <p:spPr bwMode="auto">
          <a:xfrm flipV="1">
            <a:off x="1" y="6629400"/>
            <a:ext cx="9143999" cy="271538"/>
          </a:xfrm>
          <a:prstGeom prst="rect">
            <a:avLst/>
          </a:prstGeom>
          <a:solidFill>
            <a:srgbClr val="B31536"/>
          </a:solidFill>
          <a:ln w="9525" algn="ctr">
            <a:noFill/>
            <a:miter lim="800000"/>
            <a:headEnd/>
            <a:tailEnd/>
          </a:ln>
        </p:spPr>
        <p:txBody>
          <a:bodyPr wrap="none" lIns="90852" tIns="45427" rIns="90852" bIns="45427" anchor="ctr"/>
          <a:lstStyle/>
          <a:p>
            <a:pPr algn="ctr" defTabSz="1044575"/>
            <a:endParaRPr lang="en-US" altLang="zh-CN" sz="2400">
              <a:solidFill>
                <a:srgbClr val="000000"/>
              </a:solidFill>
              <a:latin typeface="Times" charset="-122"/>
            </a:endParaRPr>
          </a:p>
          <a:p>
            <a:pPr algn="ctr" defTabSz="1044575"/>
            <a:endParaRPr lang="en-US" altLang="zh-CN" sz="210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629400"/>
            <a:ext cx="2289048" cy="2286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bg1"/>
                </a:solidFill>
              </a:defRPr>
            </a:lvl1pPr>
          </a:lstStyle>
          <a:p>
            <a:fld id="{C3C5C7CC-C822-4F6C-A1AA-A63F53C2244F}" type="datetime1">
              <a:rPr lang="en-US" smtClean="0"/>
              <a:pPr/>
              <a:t>7/20/2011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629400"/>
            <a:ext cx="3505200" cy="2286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1981200" cy="2286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0" y="0"/>
            <a:ext cx="9143999" cy="388118"/>
          </a:xfrm>
          <a:prstGeom prst="rect">
            <a:avLst/>
          </a:prstGeom>
          <a:solidFill>
            <a:srgbClr val="B31536"/>
          </a:solidFill>
          <a:ln w="9525" algn="ctr">
            <a:noFill/>
            <a:miter lim="800000"/>
            <a:headEnd/>
            <a:tailEnd/>
          </a:ln>
        </p:spPr>
        <p:txBody>
          <a:bodyPr wrap="none" lIns="90852" tIns="45427" rIns="90852" bIns="45427" anchor="ctr"/>
          <a:lstStyle/>
          <a:p>
            <a:pPr algn="ctr" defTabSz="1044575"/>
            <a:endParaRPr lang="en-US" altLang="zh-CN" sz="2400">
              <a:solidFill>
                <a:srgbClr val="000000"/>
              </a:solidFill>
              <a:latin typeface="Times" charset="-122"/>
            </a:endParaRPr>
          </a:p>
          <a:p>
            <a:pPr algn="ctr" defTabSz="1044575"/>
            <a:endParaRPr lang="en-US" altLang="zh-CN" sz="210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334000" y="0"/>
            <a:ext cx="3664075" cy="4302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852" tIns="45427" rIns="90852" bIns="45427">
            <a:spAutoFit/>
          </a:bodyPr>
          <a:lstStyle/>
          <a:p>
            <a:pPr algn="r" defTabSz="1044575"/>
            <a:r>
              <a:rPr lang="en-US" altLang="zh-CN" sz="1050" dirty="0">
                <a:solidFill>
                  <a:srgbClr val="FFFFFF"/>
                </a:solidFill>
              </a:rPr>
              <a:t>Artificial Intelligence Research Laboratory</a:t>
            </a:r>
          </a:p>
          <a:p>
            <a:pPr algn="r" defTabSz="1044575"/>
            <a:r>
              <a:rPr lang="en-US" altLang="zh-CN" sz="1050" dirty="0">
                <a:solidFill>
                  <a:srgbClr val="FFFFFF"/>
                </a:solidFill>
              </a:rPr>
              <a:t>Department of Computer Science</a:t>
            </a:r>
            <a:endParaRPr lang="en-US" altLang="zh-CN" sz="1050" dirty="0"/>
          </a:p>
        </p:txBody>
      </p:sp>
      <p:pic>
        <p:nvPicPr>
          <p:cNvPr id="1026" name="Picture 2" descr="ISUREV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2400" y="76200"/>
            <a:ext cx="2650681" cy="2024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4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5.png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14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13.png"/><Relationship Id="rId5" Type="http://schemas.openxmlformats.org/officeDocument/2006/relationships/tags" Target="../tags/tag10.xml"/><Relationship Id="rId10" Type="http://schemas.openxmlformats.org/officeDocument/2006/relationships/image" Target="../media/image9.png"/><Relationship Id="rId4" Type="http://schemas.openxmlformats.org/officeDocument/2006/relationships/tags" Target="../tags/tag9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1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20.png"/><Relationship Id="rId5" Type="http://schemas.openxmlformats.org/officeDocument/2006/relationships/tags" Target="../tags/tag17.xml"/><Relationship Id="rId10" Type="http://schemas.openxmlformats.org/officeDocument/2006/relationships/image" Target="../media/image19.png"/><Relationship Id="rId4" Type="http://schemas.openxmlformats.org/officeDocument/2006/relationships/tags" Target="../tags/tag16.xml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447800"/>
            <a:ext cx="8686800" cy="205740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b="1" smtClean="0">
                <a:solidFill>
                  <a:schemeClr val="tx2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On the Utility of Curricula in </a:t>
            </a:r>
            <a:br>
              <a:rPr lang="en-US" b="1" smtClean="0">
                <a:solidFill>
                  <a:schemeClr val="tx2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</a:br>
            <a:r>
              <a:rPr lang="en-US" b="1" smtClean="0">
                <a:solidFill>
                  <a:schemeClr val="tx2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Unsupervised Learning of Probabilistic Grammars</a:t>
            </a:r>
            <a:endParaRPr lang="en-US" b="1" dirty="0">
              <a:solidFill>
                <a:schemeClr val="tx2"/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905000" y="4171950"/>
            <a:ext cx="6858000" cy="177165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mtClean="0"/>
              <a:t>Kewei Tu and Vasant Honavar</a:t>
            </a:r>
          </a:p>
          <a:p>
            <a:pPr>
              <a:spcBef>
                <a:spcPts val="0"/>
              </a:spcBef>
            </a:pPr>
            <a:r>
              <a:rPr lang="en-US" smtClean="0"/>
              <a:t>Artificial Intelligence Research Laboratory</a:t>
            </a:r>
          </a:p>
          <a:p>
            <a:pPr>
              <a:spcBef>
                <a:spcPts val="0"/>
              </a:spcBef>
            </a:pPr>
            <a:r>
              <a:rPr lang="en-US" smtClean="0"/>
              <a:t>Department of Computer Science</a:t>
            </a:r>
          </a:p>
          <a:p>
            <a:pPr>
              <a:spcBef>
                <a:spcPts val="0"/>
              </a:spcBef>
            </a:pPr>
            <a:r>
              <a:rPr lang="en-US" smtClean="0"/>
              <a:t>Iowa State University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Unsupervised Grammar Learning</a:t>
            </a:r>
          </a:p>
          <a:p>
            <a:r>
              <a:rPr lang="en-US" dirty="0" smtClean="0"/>
              <a:t>Grammar Learning with a Curriculum</a:t>
            </a:r>
          </a:p>
          <a:p>
            <a:r>
              <a:rPr lang="en-US" dirty="0" smtClean="0"/>
              <a:t>The Incremental Construction Hypothesis</a:t>
            </a:r>
          </a:p>
          <a:p>
            <a:pPr lvl="1"/>
            <a:r>
              <a:rPr lang="en-US" dirty="0" smtClean="0"/>
              <a:t>Theoretical Analysis</a:t>
            </a:r>
          </a:p>
          <a:p>
            <a:pPr lvl="1"/>
            <a:r>
              <a:rPr lang="en-US" dirty="0" smtClean="0"/>
              <a:t>Empirical Support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Probabilistic Grammars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probabilistic grammar is </a:t>
            </a:r>
            <a:r>
              <a:rPr lang="en-US" dirty="0" smtClean="0">
                <a:solidFill>
                  <a:srgbClr val="C00000"/>
                </a:solidFill>
              </a:rPr>
              <a:t>a set of probabilistic production rules</a:t>
            </a:r>
            <a:r>
              <a:rPr lang="en-US" dirty="0" smtClean="0"/>
              <a:t> that define a joint probability of a grammatical structure and its sentence</a:t>
            </a:r>
          </a:p>
          <a:p>
            <a:endParaRPr lang="en-US" dirty="0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096000" y="6324600"/>
            <a:ext cx="304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Example from [</a:t>
            </a:r>
            <a:r>
              <a:rPr lang="en-US" altLang="zh-CN" sz="1400" dirty="0" err="1" smtClean="0"/>
              <a:t>Jurafsky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&amp; Martin, 2006]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5410200" y="5943600"/>
            <a:ext cx="1663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P = 2.2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altLang="zh-CN" sz="2000" baseline="30000" dirty="0">
                <a:latin typeface="Times New Roman" pitchFamily="18" charset="0"/>
                <a:cs typeface="Times New Roman" pitchFamily="18" charset="0"/>
              </a:rPr>
              <a:t>-6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086588" y="6276110"/>
            <a:ext cx="1732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400" dirty="0"/>
              <a:t>……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14600"/>
            <a:ext cx="2711623" cy="400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610332"/>
            <a:ext cx="2550394" cy="333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Probabilistic Grammars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Probabilistic grammars are widely used in</a:t>
            </a:r>
          </a:p>
          <a:p>
            <a:pPr lvl="1"/>
            <a:r>
              <a:rPr lang="en-US" dirty="0" smtClean="0"/>
              <a:t>Natural language parsing</a:t>
            </a:r>
          </a:p>
          <a:p>
            <a:pPr lvl="1"/>
            <a:r>
              <a:rPr lang="en-US" dirty="0" smtClean="0"/>
              <a:t>Bioinformatics, e.g., RNA structure modeling </a:t>
            </a:r>
          </a:p>
          <a:p>
            <a:pPr lvl="1"/>
            <a:r>
              <a:rPr lang="en-US" dirty="0" smtClean="0"/>
              <a:t>Pattern recognition</a:t>
            </a:r>
          </a:p>
          <a:p>
            <a:r>
              <a:rPr lang="en-US" dirty="0" smtClean="0"/>
              <a:t>Specifying grammars is hard</a:t>
            </a:r>
          </a:p>
          <a:p>
            <a:pPr lvl="1"/>
            <a:r>
              <a:rPr lang="en-US" dirty="0" smtClean="0"/>
              <a:t>Machine learning offers a practical alternative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a grammar from a corpus</a:t>
            </a:r>
            <a:endParaRPr lang="en-US" dirty="0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Supervised Methods</a:t>
            </a:r>
          </a:p>
          <a:p>
            <a:pPr lvl="1"/>
            <a:r>
              <a:rPr lang="en-US" sz="2400" dirty="0" smtClean="0"/>
              <a:t>Rely on a training corpus of sentences annotated with grammatical structures (parses)</a:t>
            </a:r>
            <a:endParaRPr lang="en-US" dirty="0" smtClean="0"/>
          </a:p>
          <a:p>
            <a:r>
              <a:rPr lang="en-US" dirty="0" smtClean="0"/>
              <a:t>Unsupervised Methods</a:t>
            </a:r>
          </a:p>
          <a:p>
            <a:pPr lvl="1"/>
            <a:r>
              <a:rPr lang="en-US" dirty="0" smtClean="0"/>
              <a:t>Do not require annotated data</a:t>
            </a:r>
          </a:p>
        </p:txBody>
      </p:sp>
      <p:sp>
        <p:nvSpPr>
          <p:cNvPr id="1055" name="Documents"/>
          <p:cNvSpPr>
            <a:spLocks noEditPoints="1" noChangeArrowheads="1"/>
          </p:cNvSpPr>
          <p:nvPr/>
        </p:nvSpPr>
        <p:spPr bwMode="auto">
          <a:xfrm>
            <a:off x="708742" y="1833964"/>
            <a:ext cx="2279445" cy="1782298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45720" tIns="0" rIns="4572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 square is above the triangle.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 triangle rolls.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The square rolls.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 triangle is above the square.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 circle touches a square.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rPr>
              <a:t>……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6" name="Document"/>
          <p:cNvSpPr>
            <a:spLocks noEditPoints="1" noChangeArrowheads="1"/>
          </p:cNvSpPr>
          <p:nvPr/>
        </p:nvSpPr>
        <p:spPr bwMode="auto">
          <a:xfrm>
            <a:off x="5969000" y="1806715"/>
            <a:ext cx="2367116" cy="1897201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S  </a:t>
            </a:r>
            <a:r>
              <a:rPr kumimoji="0" lang="en-US" sz="1200" b="0" i="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cs typeface="Arial" pitchFamily="34" charset="0"/>
              </a:rPr>
              <a:t>®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 NP VP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NP </a:t>
            </a:r>
            <a:r>
              <a:rPr kumimoji="0" lang="en-US" sz="1200" b="0" i="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cs typeface="Arial" pitchFamily="34" charset="0"/>
              </a:rPr>
              <a:t>®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Det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 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VP </a:t>
            </a:r>
            <a:r>
              <a:rPr kumimoji="0" lang="en-US" sz="1200" b="0" i="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Symbol" pitchFamily="18" charset="2"/>
                <a:cs typeface="Arial" pitchFamily="34" charset="0"/>
              </a:rPr>
              <a:t>®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Vt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 NP (0.3)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dirty="0" smtClean="0">
                <a:solidFill>
                  <a:srgbClr val="000000"/>
                </a:solidFill>
                <a:latin typeface="Courier New" pitchFamily="49" charset="0"/>
                <a:cs typeface="Arial" pitchFamily="34" charset="0"/>
              </a:rPr>
              <a:t>  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Arial" pitchFamily="34" charset="0"/>
              </a:rPr>
              <a:t>| Vi PP (0.2)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dirty="0" smtClean="0">
                <a:solidFill>
                  <a:srgbClr val="000000"/>
                </a:solidFill>
                <a:latin typeface="Courier New" pitchFamily="49" charset="0"/>
                <a:cs typeface="Arial" pitchFamily="34" charset="0"/>
              </a:rPr>
              <a:t>    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宋体" pitchFamily="2" charset="-122"/>
                <a:cs typeface="Arial" pitchFamily="34" charset="0"/>
              </a:rPr>
              <a:t>| rolls (0.2)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1200" dirty="0" smtClean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Arial" pitchFamily="34" charset="0"/>
              </a:rPr>
              <a:t>    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宋体" pitchFamily="2" charset="-122"/>
                <a:cs typeface="Arial" pitchFamily="34" charset="0"/>
              </a:rPr>
              <a:t>| bounces(0.1)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宋体" pitchFamily="2" charset="-122"/>
                <a:cs typeface="Arial" pitchFamily="34" charset="0"/>
              </a:rPr>
              <a:t>……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7226" y="2025850"/>
            <a:ext cx="1492473" cy="140609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58" name="Text Box 34"/>
          <p:cNvSpPr txBox="1">
            <a:spLocks noChangeArrowheads="1"/>
          </p:cNvSpPr>
          <p:nvPr/>
        </p:nvSpPr>
        <p:spPr bwMode="auto">
          <a:xfrm>
            <a:off x="533400" y="1295400"/>
            <a:ext cx="2717800" cy="43827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Training Corpus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9" name="Text Box 35"/>
          <p:cNvSpPr txBox="1">
            <a:spLocks noChangeArrowheads="1"/>
          </p:cNvSpPr>
          <p:nvPr/>
        </p:nvSpPr>
        <p:spPr bwMode="auto">
          <a:xfrm>
            <a:off x="5705987" y="1295400"/>
            <a:ext cx="2980813" cy="43827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Probabilistic Grammar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3751159" y="1543753"/>
            <a:ext cx="1402735" cy="43827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Induction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10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uild="p"/>
      <p:bldP spid="1056" grpId="0" animBg="1"/>
      <p:bldP spid="1059" grpId="0"/>
      <p:bldP spid="10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Process the entire corpus to learn the grammar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992" y="2609399"/>
            <a:ext cx="2789837" cy="316541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3428991" y="2286000"/>
            <a:ext cx="3124199" cy="3429000"/>
          </a:xfrm>
          <a:prstGeom prst="wedgeRoundRectCallout">
            <a:avLst>
              <a:gd name="adj1" fmla="val -67235"/>
              <a:gd name="adj2" fmla="val 27753"/>
              <a:gd name="adj3" fmla="val 16667"/>
            </a:avLst>
          </a:prstGeom>
          <a:solidFill>
            <a:srgbClr val="CCCCCC"/>
          </a:solidFill>
          <a:ln w="9525" algn="in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No, it wasn't Black Monday.  But while the New York Stock Exchange didn't fall apart Friday as the Dow Jones Industrial Average plunged 190.58 points -- most of it in the final hour -- it barely managed to stay this side of chaos. Some “circuit breakers”' installed after the October 1987 crash failed their first test, traders say, unable to cool the selling panic…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807769" y="5733168"/>
            <a:ext cx="2572494" cy="16660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Image from www.editorsweblog.org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4136" y="3440186"/>
            <a:ext cx="1417864" cy="246277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6986347" y="5867392"/>
            <a:ext cx="1395651" cy="152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Image from www.christart.com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3" grpId="0"/>
      <p:bldP spid="20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Grammar Learning with a Curriculum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953000"/>
            <a:ext cx="8229600" cy="1203960"/>
          </a:xfrm>
        </p:spPr>
        <p:txBody>
          <a:bodyPr/>
          <a:lstStyle/>
          <a:p>
            <a:r>
              <a:rPr lang="en-US" dirty="0" smtClean="0"/>
              <a:t>Start with the </a:t>
            </a:r>
            <a:r>
              <a:rPr lang="en-US" dirty="0" smtClean="0">
                <a:solidFill>
                  <a:srgbClr val="C00000"/>
                </a:solidFill>
              </a:rPr>
              <a:t>simplest</a:t>
            </a:r>
            <a:r>
              <a:rPr lang="en-US" dirty="0" smtClean="0"/>
              <a:t> sentences</a:t>
            </a:r>
          </a:p>
          <a:p>
            <a:r>
              <a:rPr lang="en-US" dirty="0" smtClean="0"/>
              <a:t>Progress to </a:t>
            </a:r>
            <a:r>
              <a:rPr lang="en-US" dirty="0" smtClean="0">
                <a:solidFill>
                  <a:srgbClr val="C00000"/>
                </a:solidFill>
              </a:rPr>
              <a:t>increasingly more complex</a:t>
            </a:r>
            <a:r>
              <a:rPr lang="en-US" dirty="0" smtClean="0"/>
              <a:t> sentences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066805" y="2715582"/>
            <a:ext cx="1976438" cy="18575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332294" y="1371610"/>
            <a:ext cx="1415955" cy="838199"/>
          </a:xfrm>
          <a:prstGeom prst="foldedCorner">
            <a:avLst>
              <a:gd name="adj" fmla="val 12500"/>
            </a:avLst>
          </a:prstGeom>
          <a:solidFill>
            <a:srgbClr val="CCCCCC"/>
          </a:solidFill>
          <a:ln w="9525">
            <a:solidFill>
              <a:srgbClr val="0066FF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Good.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Come here.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……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3861820" y="1548569"/>
            <a:ext cx="2538982" cy="1061814"/>
          </a:xfrm>
          <a:prstGeom prst="foldedCorner">
            <a:avLst>
              <a:gd name="adj" fmla="val 12500"/>
            </a:avLst>
          </a:prstGeom>
          <a:solidFill>
            <a:srgbClr val="CCCCCC"/>
          </a:solidFill>
          <a:ln w="9525" algn="ctr">
            <a:solidFill>
              <a:srgbClr val="0066FF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The rabbit is behind the tree.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Alice is sitting on the riverbank.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……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4647989" y="3229791"/>
            <a:ext cx="2972013" cy="1570826"/>
          </a:xfrm>
          <a:prstGeom prst="foldedCorner">
            <a:avLst>
              <a:gd name="adj" fmla="val 12500"/>
            </a:avLst>
          </a:prstGeom>
          <a:solidFill>
            <a:srgbClr val="CCCCCC"/>
          </a:solidFill>
          <a:ln w="9525" algn="ctr">
            <a:solidFill>
              <a:srgbClr val="0066FF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Alice: I wonder if I've been changed in the night? Let me think. Was I the same when I got up this morning? I almost think I can remember feeling a little different…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 rot="817446">
            <a:off x="3103456" y="1725538"/>
            <a:ext cx="442486" cy="353938"/>
          </a:xfrm>
          <a:prstGeom prst="rightArrow">
            <a:avLst>
              <a:gd name="adj1" fmla="val 50000"/>
              <a:gd name="adj2" fmla="val 31250"/>
            </a:avLst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 rot="3536714">
            <a:off x="5304251" y="2743084"/>
            <a:ext cx="442422" cy="353989"/>
          </a:xfrm>
          <a:prstGeom prst="rightArrow">
            <a:avLst>
              <a:gd name="adj1" fmla="val 50000"/>
              <a:gd name="adj2" fmla="val 31250"/>
            </a:avLst>
          </a:prstGeom>
          <a:noFill/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1258549" y="4603259"/>
            <a:ext cx="1941856" cy="19734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Image from www.ibirthdayclipart.com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Curriculum Learning </a:t>
            </a:r>
            <a:r>
              <a:rPr lang="en-US" sz="2400" dirty="0" smtClean="0"/>
              <a:t>[</a:t>
            </a:r>
            <a:r>
              <a:rPr lang="en-US" sz="2400" dirty="0" err="1" smtClean="0"/>
              <a:t>Bengio</a:t>
            </a:r>
            <a:r>
              <a:rPr lang="en-US" sz="2400" dirty="0" smtClean="0"/>
              <a:t> et al., 2009]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lstStyle/>
          <a:p>
            <a:pPr eaLnBrk="0"/>
            <a:r>
              <a:rPr lang="en-US" dirty="0" smtClean="0"/>
              <a:t>A curriculum is a sequence of weighting schemes of the training data</a:t>
            </a:r>
            <a:r>
              <a:rPr lang="en-US" smtClean="0"/>
              <a:t>:                             </a:t>
            </a:r>
            <a:endParaRPr lang="en-US" dirty="0" smtClean="0"/>
          </a:p>
          <a:p>
            <a:pPr lvl="1" eaLnBrk="0"/>
            <a:r>
              <a:rPr lang="en-US" sz="2300" smtClean="0"/>
              <a:t>     </a:t>
            </a:r>
            <a:r>
              <a:rPr lang="en-US" smtClean="0"/>
              <a:t> </a:t>
            </a:r>
            <a:r>
              <a:rPr lang="en-US" dirty="0" smtClean="0"/>
              <a:t>assigns more weight to “easier” training samples</a:t>
            </a:r>
          </a:p>
          <a:p>
            <a:pPr lvl="1" eaLnBrk="0"/>
            <a:r>
              <a:rPr lang="en-US" dirty="0" smtClean="0"/>
              <a:t>Each subsequent weighting scheme assigns more weight to “harder” samples</a:t>
            </a:r>
          </a:p>
          <a:p>
            <a:pPr lvl="1" eaLnBrk="0"/>
            <a:r>
              <a:rPr lang="en-US" sz="2300" smtClean="0"/>
              <a:t>      </a:t>
            </a:r>
            <a:r>
              <a:rPr lang="en-US" smtClean="0"/>
              <a:t> </a:t>
            </a:r>
            <a:r>
              <a:rPr lang="en-US" dirty="0" smtClean="0"/>
              <a:t>assigns uniform weight to each sample</a:t>
            </a:r>
          </a:p>
          <a:p>
            <a:pPr eaLnBrk="0"/>
            <a:r>
              <a:rPr lang="en-US" dirty="0" smtClean="0"/>
              <a:t>Learning is iterative</a:t>
            </a:r>
          </a:p>
          <a:p>
            <a:pPr lvl="1" eaLnBrk="0"/>
            <a:r>
              <a:rPr lang="en-US" dirty="0" smtClean="0"/>
              <a:t>In each iteration, the learner is</a:t>
            </a:r>
          </a:p>
          <a:p>
            <a:pPr lvl="2" eaLnBrk="0"/>
            <a:r>
              <a:rPr lang="en-US" dirty="0" smtClean="0"/>
              <a:t>initialized with the model learned during the previous iteration</a:t>
            </a:r>
          </a:p>
          <a:p>
            <a:pPr lvl="2" eaLnBrk="0"/>
            <a:r>
              <a:rPr lang="en-US" dirty="0" smtClean="0"/>
              <a:t>trained from the data weighted by the current weighting scheme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35" name="LaTeX: \langle W_1,W_2,\ldots,W_n \rang.." descr="\langle W_1,W_2,\ldots,W_n \rangle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5976" y="1660391"/>
            <a:ext cx="2502408" cy="329184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6" name="LaTeX: W_1" descr="W_1"/>
          <p:cNvPicPr>
            <a:picLocks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97280" y="2091627"/>
            <a:ext cx="371855" cy="243839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1037" name="LaTeX: W_n" descr="W_n"/>
          <p:cNvPicPr>
            <a:picLocks noChangeArrowheads="1"/>
          </p:cNvPicPr>
          <p:nvPr>
            <p:custDataLst>
              <p:tags r:id="rId4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97280" y="3206180"/>
            <a:ext cx="408431" cy="246887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Learning a probabilistic dependency grammar from the Wall Street Journal corpus of the Penn Treebank</a:t>
            </a:r>
          </a:p>
          <a:p>
            <a:pPr lvl="1"/>
            <a:r>
              <a:rPr lang="en-US" dirty="0" smtClean="0"/>
              <a:t>Base learning algorithm</a:t>
            </a:r>
          </a:p>
          <a:p>
            <a:pPr lvl="2"/>
            <a:r>
              <a:rPr lang="en-US" dirty="0" smtClean="0"/>
              <a:t>Expectation-maximization</a:t>
            </a:r>
            <a:r>
              <a:rPr lang="en-US" altLang="zh-CN" dirty="0" smtClean="0"/>
              <a:t> </a:t>
            </a:r>
            <a:endParaRPr lang="en-US" dirty="0" smtClean="0"/>
          </a:p>
          <a:p>
            <a:pPr lvl="1"/>
            <a:r>
              <a:rPr lang="en-US" dirty="0" smtClean="0"/>
              <a:t>Sentence complexity measure</a:t>
            </a:r>
          </a:p>
          <a:p>
            <a:pPr lvl="2"/>
            <a:r>
              <a:rPr lang="en-US" dirty="0" smtClean="0"/>
              <a:t>Sentence length</a:t>
            </a:r>
          </a:p>
          <a:p>
            <a:pPr lvl="2"/>
            <a:r>
              <a:rPr lang="en-US" dirty="0" smtClean="0"/>
              <a:t>Sentence likelihood given the learned grammar</a:t>
            </a:r>
          </a:p>
          <a:p>
            <a:pPr lvl="1"/>
            <a:r>
              <a:rPr lang="en-US" dirty="0" smtClean="0"/>
              <a:t>Weight Assignment</a:t>
            </a:r>
          </a:p>
          <a:p>
            <a:pPr lvl="2"/>
            <a:r>
              <a:rPr lang="en-US" dirty="0" smtClean="0"/>
              <a:t>0 or 1</a:t>
            </a:r>
          </a:p>
          <a:p>
            <a:pPr lvl="2"/>
            <a:r>
              <a:rPr lang="en-US" dirty="0" smtClean="0"/>
              <a:t>A continuous function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5334000"/>
            <a:ext cx="8229600" cy="82296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All of the four curricula help learning.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0"/>
            <a:ext cx="6477000" cy="374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Under what conditions does a curriculum help in unsupervised learning of probabilistic grammars?</a:t>
            </a:r>
          </a:p>
          <a:p>
            <a:r>
              <a:rPr lang="en-US" dirty="0" smtClean="0"/>
              <a:t>How can we design good curricula? </a:t>
            </a:r>
          </a:p>
          <a:p>
            <a:r>
              <a:rPr lang="en-US" dirty="0" smtClean="0"/>
              <a:t>How can we design algorithms that can take advantage of the curricula?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Incremental Construction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  <p:custDataLst>
              <p:tags r:id="rId1"/>
            </p:custDataLst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An ideal curriculum gradually emphasizes data samples that help the learner to </a:t>
            </a:r>
            <a:r>
              <a:rPr lang="en-US" dirty="0" smtClean="0">
                <a:solidFill>
                  <a:srgbClr val="C00000"/>
                </a:solidFill>
              </a:rPr>
              <a:t>successively discover new substructures</a:t>
            </a:r>
            <a:r>
              <a:rPr lang="en-US" dirty="0" smtClean="0"/>
              <a:t> (i.e., grammar rules) of the target grammar, which facilitates the learning.</a:t>
            </a:r>
          </a:p>
          <a:p>
            <a:pPr eaLnBrk="0"/>
            <a:endParaRPr lang="en-US" dirty="0" smtClean="0"/>
          </a:p>
          <a:p>
            <a:pPr eaLnBrk="0"/>
            <a:r>
              <a:rPr lang="en-US" dirty="0" smtClean="0"/>
              <a:t>We say a </a:t>
            </a:r>
            <a:r>
              <a:rPr lang="en-US" smtClean="0"/>
              <a:t>curriculum                              </a:t>
            </a:r>
            <a:r>
              <a:rPr lang="en-US" dirty="0" smtClean="0"/>
              <a:t>satisfies incremental construction if:</a:t>
            </a:r>
          </a:p>
          <a:p>
            <a:pPr lvl="1" eaLnBrk="0"/>
            <a:r>
              <a:rPr lang="en-US" dirty="0" smtClean="0"/>
              <a:t>For </a:t>
            </a:r>
            <a:r>
              <a:rPr lang="en-US" smtClean="0"/>
              <a:t>any </a:t>
            </a:r>
            <a:r>
              <a:rPr lang="en-US" sz="2300" smtClean="0"/>
              <a:t>     </a:t>
            </a:r>
            <a:r>
              <a:rPr lang="en-US" smtClean="0"/>
              <a:t>, </a:t>
            </a:r>
            <a:r>
              <a:rPr lang="en-US" dirty="0" smtClean="0"/>
              <a:t>the weighted training data correspond to a sentence distribution defined by a probabilistic </a:t>
            </a:r>
            <a:r>
              <a:rPr lang="en-US" smtClean="0"/>
              <a:t>grammar </a:t>
            </a:r>
            <a:r>
              <a:rPr lang="en-US" sz="2300" smtClean="0"/>
              <a:t>     </a:t>
            </a:r>
            <a:endParaRPr lang="en-US" sz="2300" dirty="0" smtClean="0"/>
          </a:p>
          <a:p>
            <a:pPr lvl="1" eaLnBrk="0"/>
            <a:r>
              <a:rPr lang="en-US" dirty="0" smtClean="0"/>
              <a:t>For </a:t>
            </a:r>
            <a:r>
              <a:rPr lang="en-US" smtClean="0"/>
              <a:t>any </a:t>
            </a:r>
            <a:r>
              <a:rPr lang="en-US" sz="2300" smtClean="0"/>
              <a:t>        </a:t>
            </a:r>
            <a:r>
              <a:rPr lang="en-US" smtClean="0"/>
              <a:t>, </a:t>
            </a:r>
            <a:r>
              <a:rPr lang="en-US" sz="2300" smtClean="0"/>
              <a:t>     </a:t>
            </a:r>
            <a:r>
              <a:rPr lang="en-US" smtClean="0"/>
              <a:t> </a:t>
            </a:r>
            <a:r>
              <a:rPr lang="en-US" dirty="0" smtClean="0"/>
              <a:t>is a sub-grammar </a:t>
            </a:r>
            <a:r>
              <a:rPr lang="en-US" smtClean="0"/>
              <a:t>of </a:t>
            </a:r>
            <a:r>
              <a:rPr lang="en-US" sz="2300" smtClean="0"/>
              <a:t>     </a:t>
            </a:r>
            <a:endParaRPr lang="en-US" sz="2300" dirty="0" smtClean="0"/>
          </a:p>
          <a:p>
            <a:pPr lvl="1">
              <a:buNone/>
            </a:pPr>
            <a:r>
              <a:rPr lang="en-US" i="1" dirty="0" smtClean="0"/>
              <a:t>(See Section 3 of the paper for the more precise definitions)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cxnSp>
        <p:nvCxnSpPr>
          <p:cNvPr id="61" name="Straight Connector 60"/>
          <p:cNvCxnSpPr/>
          <p:nvPr/>
        </p:nvCxnSpPr>
        <p:spPr>
          <a:xfrm>
            <a:off x="3752850" y="5410200"/>
            <a:ext cx="16002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10" name="LaTeX: \langle W_1,W_2,\ldots,W_n \rang.." descr="\langle W_1,W_2,\ldots,W_n \rangle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7059" y="3453981"/>
            <a:ext cx="2502408" cy="329184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111" name="LaTeX: W_i" descr="W_i"/>
          <p:cNvPicPr>
            <a:picLocks noChangeArrowheads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2548" y="4333783"/>
            <a:ext cx="347471" cy="246887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112" name="LaTeX: G_i" descr="G_i"/>
          <p:cNvPicPr>
            <a:picLocks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5013" y="4709114"/>
            <a:ext cx="301751" cy="249935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113" name="LaTeX: i &lt; j" descr="i &lt; j"/>
          <p:cNvPicPr>
            <a:picLocks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2548" y="5134898"/>
            <a:ext cx="603503" cy="256031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114" name="LaTeX: G_i" descr="G_i"/>
          <p:cNvPicPr>
            <a:picLocks noChangeArrowheads="1"/>
          </p:cNvPicPr>
          <p:nvPr>
            <p:custDataLst>
              <p:tags r:id="rId6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8355" y="5125754"/>
            <a:ext cx="301751" cy="249935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115" name="LaTeX: G_j" descr="G_j"/>
          <p:cNvPicPr>
            <a:picLocks noChangeArrowheads="1"/>
          </p:cNvPicPr>
          <p:nvPr>
            <p:custDataLst>
              <p:tags r:id="rId7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32855" y="5125754"/>
            <a:ext cx="320039" cy="289559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  <p:custDataLst>
              <p:tags r:id="rId1"/>
            </p:custDataLst>
          </p:nvPr>
        </p:nvSpPr>
        <p:spPr/>
        <p:txBody>
          <a:bodyPr/>
          <a:lstStyle/>
          <a:p>
            <a:pPr eaLnBrk="0"/>
            <a:r>
              <a:rPr lang="en-US" b="1" dirty="0" smtClean="0"/>
              <a:t>Theorem:</a:t>
            </a:r>
            <a:r>
              <a:rPr lang="en-US" dirty="0" smtClean="0"/>
              <a:t> </a:t>
            </a:r>
            <a:r>
              <a:rPr lang="en-US" i="1" dirty="0" smtClean="0"/>
              <a:t>If a curriculum satisfies incremental construction, then for </a:t>
            </a:r>
            <a:r>
              <a:rPr lang="en-US" i="1" smtClean="0"/>
              <a:t>any          </a:t>
            </a:r>
            <a:r>
              <a:rPr lang="en-US" i="1" dirty="0" err="1" smtClean="0"/>
              <a:t>s.t</a:t>
            </a:r>
            <a:r>
              <a:rPr lang="en-US" i="1" smtClean="0"/>
              <a:t>. </a:t>
            </a:r>
            <a:r>
              <a:rPr lang="pt-BR" i="1" smtClean="0"/>
              <a:t>                             </a:t>
            </a:r>
            <a:r>
              <a:rPr lang="en-US" i="1" smtClean="0"/>
              <a:t>, </a:t>
            </a:r>
            <a:r>
              <a:rPr lang="en-US" i="1" dirty="0" smtClean="0"/>
              <a:t>we have</a:t>
            </a:r>
            <a:endParaRPr lang="en-US" dirty="0" smtClean="0"/>
          </a:p>
          <a:p>
            <a:endParaRPr lang="en-US" dirty="0" smtClean="0"/>
          </a:p>
          <a:p>
            <a:endParaRPr lang="en-US" altLang="zh-CN" i="1" dirty="0" smtClean="0"/>
          </a:p>
          <a:p>
            <a:endParaRPr lang="en-US" dirty="0" smtClean="0"/>
          </a:p>
          <a:p>
            <a:pPr eaLnBrk="0">
              <a:buNone/>
            </a:pPr>
            <a:r>
              <a:rPr lang="en-US" i="1" dirty="0" smtClean="0"/>
              <a:t>	</a:t>
            </a:r>
            <a:r>
              <a:rPr lang="en-US" i="1" smtClean="0"/>
              <a:t>where      </a:t>
            </a:r>
            <a:r>
              <a:rPr lang="en-US" i="1" dirty="0" smtClean="0"/>
              <a:t>is </a:t>
            </a:r>
            <a:r>
              <a:rPr lang="en-US" i="1" smtClean="0"/>
              <a:t>the      </a:t>
            </a:r>
            <a:r>
              <a:rPr lang="en-US" i="1" dirty="0" smtClean="0"/>
              <a:t>distance between the grammar rule probabilities</a:t>
            </a:r>
            <a:r>
              <a:rPr lang="en-US" i="1" smtClean="0"/>
              <a:t>;          </a:t>
            </a:r>
            <a:r>
              <a:rPr lang="en-US" i="1" dirty="0" smtClean="0"/>
              <a:t>is the total variation distance between the distributions of grammatical structures defined by the two grammars.</a:t>
            </a:r>
            <a:endParaRPr lang="en-US" dirty="0" smtClean="0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0" y="2412748"/>
            <a:ext cx="4514850" cy="86385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071" name="LaTeX: i, j, k" descr="i, j, k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6555" y="1750052"/>
            <a:ext cx="710184" cy="295656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072" name="LaTeX: 1 \leq i &lt; j &lt; k \leq n" descr="1 \leq i &lt; j &lt; k \leq n"/>
          <p:cNvPicPr>
            <a:picLocks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28390" y="1750052"/>
            <a:ext cx="2557272" cy="295656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073" name="LaTeX: d_1" descr="d_1"/>
          <p:cNvPicPr>
            <a:picLocks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62683" y="3624668"/>
            <a:ext cx="280416" cy="277368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074" name="LaTeX: L_1" descr="L_1"/>
          <p:cNvPicPr>
            <a:picLocks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3308" y="3627716"/>
            <a:ext cx="332232" cy="274320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pic>
        <p:nvPicPr>
          <p:cNvPr id="2075" name="LaTeX: d_{TV}" descr="d_{TV}"/>
          <p:cNvPicPr>
            <a:picLocks noChangeArrowheads="1"/>
          </p:cNvPicPr>
          <p:nvPr>
            <p:custDataLst>
              <p:tags r:id="rId6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3647" y="4036052"/>
            <a:ext cx="560832" cy="280416"/>
          </a:xfrm>
          <a:prstGeom prst="rect">
            <a:avLst/>
          </a:prstGeom>
          <a:solidFill>
            <a:scrgbClr r="0" g="0" b="0">
              <a:alpha val="0"/>
            </a:scrgb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914400" y="3276600"/>
            <a:ext cx="304800" cy="3048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lowchart: Connector 4"/>
          <p:cNvSpPr/>
          <p:nvPr/>
        </p:nvSpPr>
        <p:spPr>
          <a:xfrm>
            <a:off x="7924800" y="3276600"/>
            <a:ext cx="304800" cy="3048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1981200" y="2667000"/>
            <a:ext cx="152400" cy="1524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3124200" y="2286000"/>
            <a:ext cx="152400" cy="1524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4419600" y="2133600"/>
            <a:ext cx="152400" cy="1524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5715000" y="2286000"/>
            <a:ext cx="152400" cy="1524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6934200" y="2667000"/>
            <a:ext cx="152400" cy="15240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3352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 smtClean="0"/>
              <a:t>0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8229600" y="3352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</a:t>
            </a:r>
            <a:r>
              <a:rPr lang="en-US" baseline="-25000" dirty="0" err="1" smtClean="0"/>
              <a:t>n</a:t>
            </a:r>
            <a:endParaRPr lang="en-US" baseline="-25000" dirty="0"/>
          </a:p>
        </p:txBody>
      </p:sp>
      <p:sp>
        <p:nvSpPr>
          <p:cNvPr id="14" name="Right Arrow 13"/>
          <p:cNvSpPr/>
          <p:nvPr/>
        </p:nvSpPr>
        <p:spPr>
          <a:xfrm rot="19655350">
            <a:off x="1153017" y="2923239"/>
            <a:ext cx="825204" cy="249524"/>
          </a:xfrm>
          <a:prstGeom prst="rightArrow">
            <a:avLst>
              <a:gd name="adj1" fmla="val 40231"/>
              <a:gd name="adj2" fmla="val 7279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20494711">
            <a:off x="2228083" y="2409992"/>
            <a:ext cx="825204" cy="249524"/>
          </a:xfrm>
          <a:prstGeom prst="rightArrow">
            <a:avLst>
              <a:gd name="adj1" fmla="val 40231"/>
              <a:gd name="adj2" fmla="val 7279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21147698">
            <a:off x="3427521" y="2135825"/>
            <a:ext cx="825204" cy="249524"/>
          </a:xfrm>
          <a:prstGeom prst="rightArrow">
            <a:avLst>
              <a:gd name="adj1" fmla="val 40231"/>
              <a:gd name="adj2" fmla="val 7279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350646">
            <a:off x="4737949" y="2147512"/>
            <a:ext cx="825204" cy="249524"/>
          </a:xfrm>
          <a:prstGeom prst="rightArrow">
            <a:avLst>
              <a:gd name="adj1" fmla="val 40231"/>
              <a:gd name="adj2" fmla="val 7279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64620">
            <a:off x="6014401" y="2450066"/>
            <a:ext cx="825204" cy="249524"/>
          </a:xfrm>
          <a:prstGeom prst="rightArrow">
            <a:avLst>
              <a:gd name="adj1" fmla="val 40231"/>
              <a:gd name="adj2" fmla="val 7279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850682">
            <a:off x="7168409" y="2937100"/>
            <a:ext cx="825204" cy="249524"/>
          </a:xfrm>
          <a:prstGeom prst="rightArrow">
            <a:avLst>
              <a:gd name="adj1" fmla="val 40231"/>
              <a:gd name="adj2" fmla="val 7279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819400" y="427886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Without a curriculum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0" y="2514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With a curriculum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53000" y="12192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Intermediate grammars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7" name="Curved Up Arrow 26"/>
          <p:cNvSpPr/>
          <p:nvPr/>
        </p:nvSpPr>
        <p:spPr>
          <a:xfrm>
            <a:off x="1143000" y="3733800"/>
            <a:ext cx="7010400" cy="9906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0800000" flipV="1">
            <a:off x="4724400" y="1676400"/>
            <a:ext cx="1066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6200000" flipH="1">
            <a:off x="6172200" y="1828800"/>
            <a:ext cx="8382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 for Curriculum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good curriculum should:</a:t>
            </a:r>
          </a:p>
          <a:p>
            <a:pPr lvl="1"/>
            <a:r>
              <a:rPr lang="en-US" dirty="0" smtClean="0"/>
              <a:t>(approximately) satisfy incremental construction</a:t>
            </a:r>
          </a:p>
          <a:p>
            <a:pPr lvl="1"/>
            <a:r>
              <a:rPr lang="en-US" dirty="0" smtClean="0"/>
              <a:t>effectively break down the target grammar into as many chunks as possible</a:t>
            </a:r>
          </a:p>
          <a:p>
            <a:pPr lvl="1"/>
            <a:r>
              <a:rPr lang="en-US" dirty="0" smtClean="0"/>
              <a:t>at each stage, introduce the new rule(s) that results in the largest number of new sentences</a:t>
            </a:r>
          </a:p>
          <a:p>
            <a:pPr lvl="2"/>
            <a:r>
              <a:rPr lang="en-US" dirty="0" smtClean="0"/>
              <a:t>if r</a:t>
            </a:r>
            <a:r>
              <a:rPr lang="en-US" baseline="-25000" dirty="0" smtClean="0"/>
              <a:t>1</a:t>
            </a:r>
            <a:r>
              <a:rPr lang="en-US" dirty="0" smtClean="0"/>
              <a:t> is required for r</a:t>
            </a:r>
            <a:r>
              <a:rPr lang="en-US" baseline="-25000" dirty="0" smtClean="0"/>
              <a:t>2</a:t>
            </a:r>
            <a:r>
              <a:rPr lang="en-US" dirty="0" smtClean="0"/>
              <a:t> to be used, then r</a:t>
            </a:r>
            <a:r>
              <a:rPr lang="en-US" baseline="-25000" dirty="0" smtClean="0"/>
              <a:t>1</a:t>
            </a:r>
            <a:r>
              <a:rPr lang="en-US" dirty="0" smtClean="0"/>
              <a:t> shall be introduced earlier than r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lvl="2"/>
            <a:r>
              <a:rPr lang="en-US" dirty="0" smtClean="0"/>
              <a:t>among rules with the same LFS, rules with larger probabilities shall be introduced first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 for Algorithm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Observation</a:t>
            </a:r>
          </a:p>
          <a:p>
            <a:pPr lvl="1"/>
            <a:r>
              <a:rPr lang="en-US" dirty="0" smtClean="0"/>
              <a:t>the learning target at each stage of a curriculum is a partial grammar</a:t>
            </a:r>
          </a:p>
          <a:p>
            <a:r>
              <a:rPr lang="en-US" dirty="0" smtClean="0"/>
              <a:t>Guideline</a:t>
            </a:r>
          </a:p>
          <a:p>
            <a:pPr lvl="1"/>
            <a:r>
              <a:rPr lang="en-US" dirty="0" smtClean="0"/>
              <a:t>avoid the over-fitting to this partial grammar that hinders the acquisition of new grammar rules in later stages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Experiments on Synthetic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Data generated from the Treebank grammar of WSJ30</a:t>
            </a:r>
          </a:p>
          <a:p>
            <a:r>
              <a:rPr lang="en-US" dirty="0" smtClean="0"/>
              <a:t>Curricula constructed based on the target grammar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latin typeface="Copperplate Gothic Light" pitchFamily="34" charset="0"/>
              </a:rPr>
              <a:t>Ideal</a:t>
            </a:r>
            <a:r>
              <a:rPr lang="en-US" dirty="0" smtClean="0">
                <a:latin typeface="Copperplate Gothic Light" pitchFamily="34" charset="0"/>
              </a:rPr>
              <a:t>: </a:t>
            </a:r>
            <a:r>
              <a:rPr lang="en-US" dirty="0" smtClean="0"/>
              <a:t>Satisfies all the guidelines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latin typeface="Copperplate Gothic Light" pitchFamily="34" charset="0"/>
              </a:rPr>
              <a:t>Sub-Ideal</a:t>
            </a:r>
            <a:r>
              <a:rPr lang="en-US" dirty="0" smtClean="0">
                <a:latin typeface="Copperplate Gothic Light" pitchFamily="34" charset="0"/>
              </a:rPr>
              <a:t>: </a:t>
            </a:r>
            <a:r>
              <a:rPr lang="en-US" dirty="0" smtClean="0"/>
              <a:t>Doesn’t satisfy the 3</a:t>
            </a:r>
            <a:r>
              <a:rPr lang="en-US" baseline="30000" dirty="0" smtClean="0"/>
              <a:t>rd</a:t>
            </a:r>
            <a:r>
              <a:rPr lang="en-US" dirty="0" smtClean="0"/>
              <a:t> guideline: randomly choosing new grammar rules at each stage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latin typeface="Copperplate Gothic Light" pitchFamily="34" charset="0"/>
              </a:rPr>
              <a:t>Random</a:t>
            </a:r>
            <a:r>
              <a:rPr lang="en-US" dirty="0" smtClean="0">
                <a:latin typeface="Copperplate Gothic Light" pitchFamily="34" charset="0"/>
              </a:rPr>
              <a:t>: </a:t>
            </a:r>
            <a:r>
              <a:rPr lang="en-US" dirty="0" smtClean="0"/>
              <a:t>Doesn’t satisfy any guideline: randomly choosing new sentences at each stage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latin typeface="Copperplate Gothic Light" pitchFamily="34" charset="0"/>
              </a:rPr>
              <a:t>Ideal-10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smtClean="0">
                <a:solidFill>
                  <a:srgbClr val="C00000"/>
                </a:solidFill>
                <a:latin typeface="Copperplate Gothic Light" pitchFamily="34" charset="0"/>
              </a:rPr>
              <a:t>Sub-Ideal-10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smtClean="0">
                <a:solidFill>
                  <a:srgbClr val="C00000"/>
                </a:solidFill>
                <a:latin typeface="Copperplate Gothic Light" pitchFamily="34" charset="0"/>
              </a:rPr>
              <a:t>Random-10</a:t>
            </a:r>
            <a:r>
              <a:rPr lang="en-US" dirty="0" smtClean="0">
                <a:latin typeface="Copperplate Gothic Light" pitchFamily="34" charset="0"/>
              </a:rPr>
              <a:t>: </a:t>
            </a:r>
            <a:r>
              <a:rPr lang="en-US" dirty="0" smtClean="0"/>
              <a:t>Introduce at least 10 new sentences at each stage, hence containing fewer stages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latin typeface="Copperplate Gothic Light" pitchFamily="34" charset="0"/>
              </a:rPr>
              <a:t>Length-based</a:t>
            </a:r>
            <a:r>
              <a:rPr lang="en-US" dirty="0" smtClean="0">
                <a:latin typeface="Copperplate Gothic Light" pitchFamily="34" charset="0"/>
              </a:rPr>
              <a:t>: </a:t>
            </a:r>
            <a:r>
              <a:rPr lang="en-US" dirty="0" smtClean="0"/>
              <a:t>Introduces new sentences based on their lengths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 on Synthetic Data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931" y="1381124"/>
            <a:ext cx="8279564" cy="494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Length-based Curriculum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Very similar to the ideal curricula in this case (measured by rank correlation)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" y="2819400"/>
            <a:ext cx="67818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on Real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Ideal curricula cannot be constructed in unsupervised learning from real data</a:t>
            </a:r>
          </a:p>
          <a:p>
            <a:r>
              <a:rPr lang="en-US" dirty="0" smtClean="0"/>
              <a:t>We find evidence that the length-based curriculum can be seen as a proxy for an ideal curriculum on real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from WSJ30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495800"/>
            <a:ext cx="8229600" cy="1661160"/>
          </a:xfrm>
        </p:spPr>
        <p:txBody>
          <a:bodyPr/>
          <a:lstStyle/>
          <a:p>
            <a:r>
              <a:rPr lang="en-US" dirty="0" smtClean="0"/>
              <a:t>The introduction of grammar rules is spread throughout the entire curriculum</a:t>
            </a:r>
          </a:p>
          <a:p>
            <a:r>
              <a:rPr lang="en-US" dirty="0" smtClean="0"/>
              <a:t>More frequently used rules are introduced earlier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21050"/>
            <a:ext cx="2599200" cy="2352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08600" y="1721050"/>
            <a:ext cx="2815800" cy="2394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04200" y="1676400"/>
            <a:ext cx="3135000" cy="23588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from WSJ30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495800"/>
            <a:ext cx="8229600" cy="1661160"/>
          </a:xfrm>
        </p:spPr>
        <p:txBody>
          <a:bodyPr/>
          <a:lstStyle/>
          <a:p>
            <a:r>
              <a:rPr lang="en-US" dirty="0" smtClean="0"/>
              <a:t>Grammar rules introduced in earlier stages are always used in sentences introduced in later stages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52400" y="1721050"/>
            <a:ext cx="2599200" cy="2352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8600" y="1721050"/>
            <a:ext cx="2815800" cy="2394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04200" y="1676400"/>
            <a:ext cx="3135000" cy="23588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from WSJ30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495800"/>
            <a:ext cx="8229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In the sequence of intermediate grammars, most rule probabilities first increase and then decrease, which satisfies a relaxed definition of ideal curricula that satisfy incremental construction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52400" y="1721050"/>
            <a:ext cx="2599200" cy="2352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08600" y="1721050"/>
            <a:ext cx="2815800" cy="2394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4200" y="1676400"/>
            <a:ext cx="3135000" cy="23588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have introduced the </a:t>
            </a:r>
            <a:r>
              <a:rPr lang="en-US" i="1" dirty="0" smtClean="0">
                <a:solidFill>
                  <a:srgbClr val="C00000"/>
                </a:solidFill>
              </a:rPr>
              <a:t>incremental construction hypothesis</a:t>
            </a:r>
            <a:endParaRPr lang="en-US" dirty="0" smtClean="0"/>
          </a:p>
          <a:p>
            <a:pPr lvl="1"/>
            <a:r>
              <a:rPr lang="en-US" dirty="0" smtClean="0"/>
              <a:t>an explanation of the benefits of curricula in unsupervised learning of probabilistic grammars. </a:t>
            </a:r>
          </a:p>
          <a:p>
            <a:pPr lvl="1"/>
            <a:r>
              <a:rPr lang="en-US" dirty="0" smtClean="0"/>
              <a:t>a source of guidelines for designing curricula as well as unsupervised grammar learning algorithms</a:t>
            </a:r>
          </a:p>
          <a:p>
            <a:r>
              <a:rPr lang="en-US" dirty="0" smtClean="0"/>
              <a:t>The hypothesis is supported by both </a:t>
            </a:r>
            <a:r>
              <a:rPr lang="en-US" dirty="0" smtClean="0">
                <a:solidFill>
                  <a:srgbClr val="C00000"/>
                </a:solidFill>
              </a:rPr>
              <a:t>theoretical analysis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C00000"/>
                </a:solidFill>
              </a:rPr>
              <a:t>experimental results </a:t>
            </a:r>
            <a:r>
              <a:rPr lang="en-US" dirty="0" smtClean="0"/>
              <a:t>(on both synthetic and real data)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57201"/>
            <a:ext cx="5886450" cy="490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5800" y="55626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>
                <a:latin typeface="+mj-lt"/>
              </a:rPr>
              <a:t>l</a:t>
            </a:r>
            <a:r>
              <a:rPr lang="en-US" sz="2400" i="1" baseline="-25000" dirty="0" err="1" smtClean="0">
                <a:latin typeface="+mj-lt"/>
              </a:rPr>
              <a:t>r</a:t>
            </a:r>
            <a:r>
              <a:rPr lang="en-US" sz="2400" i="1" baseline="-25000" dirty="0" smtClean="0">
                <a:latin typeface="+mj-lt"/>
              </a:rPr>
              <a:t> </a:t>
            </a:r>
            <a:r>
              <a:rPr lang="en-US" sz="2400" dirty="0" smtClean="0"/>
              <a:t>: the length of the shortest sentence in the set of sentences that use rule </a:t>
            </a:r>
            <a:r>
              <a:rPr lang="en-US" sz="2400" i="1" dirty="0" smtClean="0">
                <a:latin typeface="+mj-lt"/>
              </a:rPr>
              <a:t>r</a:t>
            </a:r>
            <a:endParaRPr lang="en-US" sz="2400" i="1" dirty="0"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3564" y="762952"/>
            <a:ext cx="5562124" cy="464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3400" y="56388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Mean and std of the lengths of the sentences that use each rule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70560"/>
            <a:ext cx="6400800" cy="458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90600" y="54102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478959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The change of probabilities of VBD headed rules with the stages of the length-based curriculum in the </a:t>
            </a:r>
            <a:r>
              <a:rPr lang="en-US" sz="2200" dirty="0" err="1" smtClean="0"/>
              <a:t>treebank</a:t>
            </a:r>
            <a:r>
              <a:rPr lang="en-US" sz="2200" dirty="0" smtClean="0"/>
              <a:t> grammar.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CACHECONTENT#575F31" val="iVBORw0KGgoAAAANSUhEUgAAAHoAAABQCAIAAABZDPbjAAAIL0lEQVR4Ae2c25EVOQyGhy3eIQMmA8gAiAAygAyACIAMIAIgA8gAMoAMmAyYCGa/KlWp+rgtteQbsHvOw5TbliX5tyTL6oZbNzc3F6e/Hz9+/Pr1i77Ly8t79+6dDh48ffv2TSgic6+urn7+/Cn0Dx8+PGB9Otw8dzvxwYMHd+7cOWVceZIpkRVVJhddwL39ffz4sSBofgTKLed9++7du83MtxOfP3++Z17twYyahTKxyjPV+c9Wb9qfP38uepof/YXhB+JDzfx1oi9IyWh8//59lNAt23j7dkH68uVLVYgG+hUEziPLxj2F4OnTp76fQgmNysoCwXRBmb/o7Gi1HVKheB6/7ZDTFln4kEMTHTr0BYAgbDns0AOfALhDVj4BHN68eeMIQo13794Bk88nOIo4Iqfs2V6o7CJrD3ILkl1E6FjkXiHpQeMIhziNJQgT69/RvRrw3BsTBjRDFtJDcH/9+rWKAoruF9DZ8+jRo6qs4fuqehbZwTxBSCyPyupSrc54+LM4xPsxtzhxinJr3WD97Nmz1PQUcQhuK8ClJHUSz4Nb0wFiyFSsQSAE9/379zvBik+3gkmcQ5ZSTiY5h7Nzs/QhuB2mXEGd0YFDkwLXp0+fhDNhxM9ch6ylF+55Pl4sbwbc19fXkrNzA8hWEQr1go9RuJf5OAlfUPV+MsII5sLJ5GS6/VK2HKJwb+ds28ONzqoiDHcjCk9yq8LAs5W4LQK5tqaffsOybjT2J6ZGNUmoriHF6pBYVsQJyUYeEo8iiFr3Gh+PVz+q+xHvpEAmdzfMZcEJqYpF4bZS74E+/uXLF+v6quqOaki9CQOfnWgXCkfhLqbpo+/+ShZpiGlbUQsO+u4iws2hef/+vRw5fkXM4dA8FIV7e9NtFuZMfPv2rUBA/mt5kjM9PkTyJyhj4GuSv61ufwTcJAmSikmSMPWcAOvFyd8W7lBFkHPZiar9p7ZEUoxakgQrnrAlnbI09AF6J6u26VHrnufgRGQCCCYABH6S0H8sy/FAYHz9+vWJ0S17iO+SpVKcQ5VSbJkAoqPgXpXVaZJ6gaKhshY3otZdXb909lSpqBBJmIpcoztvsJr5PHnyxFnO1KEBcDf7uCYJwQpRD9ya+UT2dR7iCbitE6xZOVYuCBYQDM9M2FcRgYGvrN3vkUnAvZ8sPW1GpxUiInJRIbKO5WY3AmXmwtY6FaylDe//bXBLJAUCaUQWpmlchFhp4pmPTpnXSMA90MeBQPIEfHyf/I29wYpFw/PFixfzcAxyTsA90MfFojkMqhWiIrYEV1Il08xHUvsqzdLOeOJpBT5QizOBUldOCmhNtCBwpuxZEa/FUbIa7lmN6klY9xAf19eDfoXI8iRrG6r9mvnoBlfJVnauhhsXiSQJ/eeElr2QODA69e5N3E36q1SaMgKBL9fK8TFYf6KOcnUCGryE3dXO395IWHe/g0vlj6AUT/4KawK7oqf66Gc+1SmLOlMbbukUYaLOEakQWcfyoVuIJhKL+BtRbCVNwrotrOmPVKnEtIkSPRUiDUeOMiR/ciGSi7tDOXbo1atXjx8/PoAitbeWfof5mVorQEQkKn0h8TClk3OYWexuRNAQGoxADxvf/3LWrUwLFPxHrRABQbBC1JyZYNGCuLVhvqrZUZZGrRFtNVT6HMp/m+NTW6PYrPOalYNRIIh7t3Usw8fSgX4teyFxavIHyuDLIZTN6MfA7aBALBOdgGBfHnGwqw75VSo5Hnoyn6pQ8hwxXpaJAoQOflXK485U8LISOCdgSfwBgpQgZz0WH3Vndteiaeu34hKL2vurAwXSc9Zt+biFjn4YlXW6hlAgps3uVstex3YXoGD5hGlQ5i+C5ByyTLDOL7Xh1j4je88H10MzpFZH9/RFT13diwusuKDkUa0MZ9+PTu0p9PStO5eZCHyFAOsRCMTqs6YtDC1P2ovj4BI7iGc+eyZresbAvT8qtULUnCTgsEEIwBoF2B618eDE9WQ5uC399gmDQiB2Z01s6C9kkfkIykMynwZ9UlNycAcdfOrrwcKT5KQiyv22D6MyeOfgDt4JxaKJBj2vBzlgDxeimc+fH0ZkLTm4nfVj0TKqrwcnQbBNOsW02ZiespezqOFDw+AWzUgSBILgh1EN61G49cOotsynQXT/lDTcvo9j0RJb+03bz0zYVxHB7jbcifqBa+OQhtsSQ8KgFSJidz8E1rEs2wnKNKAZnvlYCxzSPwxuFi9hBAikMUS/PRP2dWrms5c4sid7wbWg1CAzqkKkMXq/WpFF8pdVfgZ9oR7e5khJW7fl41KQA4hRFSInHImsv+iE1C1Jw60zq41lkXRe5lNd16jONNxOlYoKkfNOp0Fjy5Ng1Z/5NOjTP2UY3DOSBCsXHJL59GPXwCENtyWDI9SJttashv7ZmU+DSvEpabirDk6EsTKWuCpBSsJI/zvPoKzhZGm4q1WqSRBocqnLJryMynyU58pGGu69coCyrEL0l56QCtoAuJdBMDzzURSWNVrg3vr41NeD28xkRuazDGUV1AK3TgaCqaa9PZaXZT66uhmNFrj1pgPWU5MEFYSZL8t8ZqCsPHOf9ci0Dx8+EEPAYnaiDX/qf9Qax15WdfHrGy1wo+Wy9VfzzvUwjZLYEkxGyf4f8jnDvXTTz3Cf4V6KwFJhZ+s+w70UgaXCztZ9hnspAl3C+P9Ni/m8sOaTo6JTH2/xll4fzo0qAnyuVLz156LLdZdPM6yvM6jiUfDZltjgzD38DHcV4ZNOviLaFkFPxjIPMGm8xGek/KdosVB+qSXJVzEy5V//kSjgvYT5uwAAAABJRU5ErkJggg=="/>
  <p:tag name="POWERPOINTLATEX_PIXELSPEREMHEIGHT#575F31" val="95.83334"/>
  <p:tag name="POWERPOINTLATEX_BASELINEOFFSET#575F31" val="14"/>
  <p:tag name="POWERPOINTLATEX_CACHECONTENT#575F6E" val="iVBORw0KGgoAAAANSUhEUgAAAIYAAABRCAIAAACYIElRAAAJ/UlEQVR4Ae2c27UVNwyGISvv0AF0AB1AB9ABdAAdAB1AB9ABdAAdQAfQAVRw8rEUhI9ka+TL7D0k+zwkvsiSrN+62LOTm1dXVzeu/3358uX79++M3b17986dO9cnN3qfPn0Siszab9++ff36VegfPHiwwfr69PDacuH9+/dv3bp1nXGlJ0syO6osHhgCkvLv7du3A0yqSzB3ydm3b9++XV3YO/j06VPPvDrCURsWysIqz+WDf5n9v3//3owMd+PN40/ii8P8dWEsSMlofP78eZXQku3a9t+G3fPnz1VpGuzBEARdTEMoEILHjx/HMQFKaFRWr7FYLkjwT3QOtCqnVCgezF85FbRFFr4Y0Kyc2vQ7jEUYDUSiK76FcTdZxQRwePnyZSAINV6/fo0pYz7JWcQRpQVXL1SQZu9JbgvJbmR4YQivtIywqwyHPE1LEEd1HnWvBjz9geOQ7SHLS6+OpCD5+PFj1VJspsp0ZvDhw4dVWcuxVyVNRbOfIJUYN2x6r5qjNZgPxy0O+XGObZ64i7L0EvB48uRJ1/LlxClIWgF3uTYBw/0g0RKGeHV2PLBACpJ79+4Fxlo71Qpca6WU3CRTSu1Qjp+rnYIkUI6rfjC7cGqnIPnu3TvhTMiKq/aFe4lZzUKyXzwxeu8ByY8fP+ROww2p90XHqLewm4XkZPGEYnfh9mJWhCyOFJkyqPJjDnvMZiFpyV5+eFsvOsvdkcdEuZniKL2vqy1rrBmPa2SdbXkJu1Ka+YYWP9W9zfMvOciOyOqAXY6fvZ31ktPEk/xrVRWz/CCPnnL/5UgdJKur8llIWleThfHkw4cPrWcCVXdVQ94QcZQjXETMprKQmGXajUONkmUa4iKtCAkH/T6W4RbQvHnzRlJg/MoZcNh1KgtJ+eqwh0KvXr0SM3E/aHnkErkUvoIEjnKcwrfc2iEgofiRMlSKn13zFngcsPAtIUm9BFOEBFF+vkSRyI5zSPHTil3ANilLwyzATLLab3nWS/YLJmQIghXHBDPFxc98KSHpiiD84sWLawfzUJ082i218xyqlOITBCudBZuqrMmjrZdQGirrgI2sl1RtJIMzL4+8+klIzDxpTL4UaEX36NGjYDtnn1oAyXA80eIn+eo3A4lWdBnsz4tKByStrDu8AawjVjZmWl5xgb2IwFFO+e1nzDIdkLQEjB1effUjQ5hXv1YpMeyOIMFa2LayVGtrZxk/GyQS2TGTNDKb1xI2Q6w0+YpOl5y30QHJwniCmaT+IZ74wnftS4F4BjyfPXt2XlsnpXdAsjCeiGeQnKqvfiaOJXdSJdOKTq4+VZrDDeYL81YgxrJ5JlCqdSh/WwtbZgqWeFbkD3G4Xg09q1OOdHjJkniin7vjV7+WR7agqo5rRaeHoEp2tMFTQ4KrZYqf+bylT5lIXBgJT4Ff3iXnXx61XMZMsdzWHYiDHy/UWa6fmA9v4wTo4B/R6PCS+WAiL74EwHzha04l9jUj1W5c0VWXHGiw6+C09M4wUSfLvPq1SolN9xJNJO7xz4xiR6Pp8JIWHoxnXh7FRYhIM69+GvoCZSh85VIpjygB5TGn1kCyGU9WvfptQpKs6I4JhmjVB0kr68Y71Fc/HCX56jdcceEZnA/SXiv0xaoeYbYPkpbG8esTyVzMlI8krVICPi0dGNenTCT+YYVvsas1kASWIs3ITQ0z+eesQpNUM8Z+vqJLKbEzUR8kA/FE6l0K367P3QMvBRS+UtQRsuax39nsEfs+SFrxpJV19QeMvU8aA2FHK7rqU2Zkg4PN9UHSUr4KiRY/FAULf8SGN3g19AeM+XTlmRxkpA+SrniCdQSqXhcR07Q80hsO7KW+yld0nsmBRrrurnoDNxvw92TAEJuSS7pEKHGr4EYHpZGGpCvEUWWYqT+xe6NL6RYkIGT4SGSfMVMLEpyvlKU1WPKtpVx7zHZf4EoGE8K9BKs9ih9TcI9VdMbLj9XtPSkt7Us+csB9NCtpNtuSHry40hv+lB8wbm62JOjzEm8gHdFCSD9371T8lNWduAgnYOYpU7dwkIb9nz9NqqWFb/IHjAPiFBJ9yhyr6HpF81ojovH+/FWUxwuNtNmFpctk2q2sK4WQRhu0z3ALaDQoGduhAKvYpyS24YouEG2mqCDMrjEu58CQlV1m5bOmUZ5bBIVPbBxbKZV8q22jnIrUWwgjZbivMskMtqo7SVHzFV1GB2jAQ7DHxOyr3D4jnAzDh5OktzdURU9W8WcQYsQs1O4ySFQqG/CKqrx8owUJkOuUKYjzzJOUbETsW/qEQUVZQawHBWt4V1B05Ry3/LsbEsmo6hzaUEVL7VXdgQZbUuamIbIw1gDbriVYFtEc8HIVGyz14XwwCx74BOPo5sHQ5cJQl8tanZVGNySGqXKXBgoZATNdw9x0q/uZEWfWYmUJWcbE6qOij4QvwQMvMUxM15yzKv1iSNaayWBQds3JNTtf0pUiHlsbbgYSTmESD+FT7gLIDXO63ZAYty0FVDH3IvMjckhLEdo2JzfPM08phvbpSqBSTaSRPyJmodenGxJzRlQA5ltuJg6g8i8bBE+/k7UjGmHIyYYz1i+VoU1WI8oZslbXrPVky27vpP2B705Gv0wX7FslRmZ5kkZOHrb2v9/wh5LIkbw86htHoEY3JNVgguonMJNsg7iR3H+w7c0puah6Ny1v48IEp8l/oMPnStHYrez+2/aOszniubCBzVUDBL6688l2gG1mCTtCuo9aPpF0hWsT9KrZtzuXsB8DydrCt7SXh4SgURKcvm1sSrdLBxNjqne47sBl8KDrD46nWTLCmcqHiCUSPROTSHxk80t0xAe9+vIukIW4ZFR1vQGe1SUS0GVLe1R0VaHBoMkEKOYjW7DcpNtWEJ7yEsy0q4uUbs5+TlPR6aH2DeMiqOfrMb9KR8oTxiCnWafKxggkWieAx67FjwriQJkjVu7hZG0DSRktNnUgauldR4hNWvrNIXC0YArluiqNgFU8RWRAVkxzstnSa7EgJzIv2hypVtSC4UjFldfjv0Q5mUjU48UbAjhHAtdvF/s/tUzU6kokXNozUQsyPidfIMkeKwNJVyIxb7VkEV+q8BtaeDJ1gWR3SPiJiKm1qoldICfHXHJJKt/NJBLjIkQ8L5KHZDkagHfxkpSXmKjVlUgMJNXriNBQAvz8QZpH7DLiLWBCDV1P0xoxpTPoGkpcROoxgGHqAomxT71rzBqUsH69KX/9xy55XdWbygUSb0M7MpNI4GUileEuIRHIkSJTF0iMiSpdfKJMOJivQtQeMnmofPUgmYv/ScgSHhdI2rb8NWM+23Dqf81k/11mePIQIDGiN5sSDzheINk2a3nMifg+GWyzuLrCIUxSwfNAReOVMrn5E5bL35YFeOfgLGPTyf9cmCcTTR7gUX3b/wetRu6ug+jI0QAAAABJRU5ErkJggg=="/>
  <p:tag name="POWERPOINTLATEX_PIXELSPEREMHEIGHT#575F6E" val="95.83334"/>
  <p:tag name="POWERPOINTLATEX_BASELINEOFFSET#575F6E" val="15"/>
  <p:tag name="POWERPOINTLATEX_CACHECONTENT#5C6C616E676C6520575F312C575F322C5C6C646F74732C575F6E205C72616E676C65" val="iVBORw0KGgoAAAANSUhEUgAAAzUAAABsCAIAAADc5wsZAAAgAElEQVR4Ae2dz+HnNtHGf3nhwC1QAeTGLVABpIKFCpZUsFBB2Ao2W0HYCkhu3JLccltSQUIHUAHvhwgmk5EtS7Lsr/88v8OuLEua0aPx6PFI1vedf//730+b/f3rX//63e9+98UXX/z2t7/99NNP33333c1EqWEhIASEgBAQAkJACDwYga+//hrm8+233/7xj3989epVtzbvbMrPPvzww7/85S9JuT/84Q+ffPJJt6KqKASEgBAQAkJACAiBgyPw3nvvQc6SklCg58+f9yn8f33VamoRPCNmZiVNXctRQggIASEgBISAEBACV0LAsx0LUXV0cEN+Bjn75z//aToRP7O0EkJACAgBISAEhIAQuB4Cnu2wv+sf//hHXx835GeBNrIc26eiagkBISAEhIAQEAJC4BQIBLYTuFB9F7bafwZh/MUvfmF6aPOZQaGEEBACQkAICAEhcGEE/BY0uNA333zT0dmt4meBMAY62aGoqggBISAEhIAQEAJC4PgIeM7DdrQvv/yyQ+et4mfd5PHNmzfG7X71q1/99Kc/7egVcPCXKhK6q/l6Avj+/Oc/pyrdctlv9/e//z01wvC8ePEipSv/9TrQcdSorEgxFrn5t7Kz9c1eoKQsKg2iLOoCxqwuXAABeaQ7eKQxS4icrzH8L3EFe5A4AqReRB8hM1l5ggZrpDeRoVzKZE6NXF9mvQ7EUX2DSoOALGrSOCszZVF6iITAWATkkSqdz2SxE3kkP6Ez6IRvWg1pk/VNC4AlfOFnk0BPZvpPPicLtGZyNG5NFYu31RSuKePHpqY8Zdbr0CG0UrfzFpNFrRk7WdQa9FRXCOQIyCPlmNTnnMgjeebDoPvjxir7++PKcvXFwrFnoPnzn/+8vjqxNx9+Iw1r4a+yBcRBVD0nY8mvpi6CPHytciH1/HXI9bqZDk3S6TKik9V6g/At3zkNmPwZAqS/M6hvLaeckEWV8dFdISAEmhD4ziF9YVXkkQyKucRJ5zi/BY2uEbeq2Wr1AxBaA26L5UPwjMvFKosFPv744x8onV3AySgDRV1sqqlA6Esm9gm57Fpjvm9qtrIwz21iXblccjYVXanheYvJonKjkkWd156l+dkRkEe6pEcK4aFWqvA03Kx9DAnER3GmfPAsh3lllJQcDUJTJigkkMvXAHmVgTn0a5KiMerbdXmg/kduKoymv5RFHXngpJsQuCQC3gWFtDzSSUfcL8oxpkRzmjoymJ9BD71hQSOatCkUDrTPS+HNo1Bx5a2C3KbvHrrVsA9CrctDQpLd+lymYmFkZVGXGWV1RAicBQF5pEvOcT7EQ7rJGgd/HxAWBMP6q6F/ogQvLnPaFm7NVenIf//9930tEG5ew/b1lX40AgWzKdwaqLUsaiCYakoInB2Bgtsp3BrY62t7JM+CCGA1HYS2IT+DKj579mzgKM41xUrf3K31+ZPLi+ubrW+B7y2sMBE7kTNDY7uELGo7bNWyEBACrQjII7Uidpzy4aO9EMMq6zmSn0EM/fqmp41lJWruPpwn5Uqyfz/PHJ5jC9hEv1+9ejW8/ds2KIuSRd3W+NXxAyIgj3RJj8T5FX5kmdB9zKVshyP5WSCGgTaW9Vi8Wwi0elK42M7pCtivGgR4T9eRoyksi5JFHc0mpc+dEZBHuqpH8lyIUKjFXBatfRg/W3ns2aKihQKb8rPCns2CSqNuvXz5MvWOHetNx8iNUuCe7cii7jnu6rUQOCYC8kjHHJdKrcJaYj0NHcbPoIR+jdwTxso+lIv5jyDKJXe7m39ZOVY0lDcdikPfW3/Kc6wml2xNFnXJYVWnhMBJEZBHOunALar97rvv+oPQ2BnFr3Mu1qLAMH6WmEQSSZw2EMYaVcplCrbreWG5kbF3t5YLx00i6un22A5euzVZ1LXHV70TAudCQB7pXOPVpK3nZ1T0fKnQzhh+Bhn0wSTIGYSxIHXsLS96bMu0tjUJm1P466+/TrSMBdbf/OY3c8WUvwUCsqgtUFWbQkAI9CEgj9SH23FqMYl7/l25BW0MPwtkMFDFIRgV9k4OaX+ukfJCbWWUcq7xQr7JVfCsgNKaW7KoNeiprhAQAmMRkEcai+fRWvO8iA2Fn3322aKGY/iZJ4OQxC3iPeEIu9Cx+g9WQ8Xy5evXr8sbM8t3y40X7jJy6fAOWJo+CygAteaWLGoNeqorBITAWATkkcbiebTWPD9DN8+aZlVt+rWBycJBTOsvTE22OZk524enJ9jMZJU1maxsLr7QbCQ3BUKRjg5ruqC6ZQRkUWV8dFcICIE9EZBH2hPt/WWF4yAW5/cB8bPAzwJJLBjcwW/Z9vwCSwPf4b1gsTiF5UjsuY1veEfUYEBAFhUA0aUQEAIPREAeaWfwAzsK3ClXZi0/Y2HRb5CCHm63Hhe4Z96ZgTl+e74//DeIGL5tkw1taTMfQvVTTgHt4ZeyqOGQqkEhIAS6EZBH6obuFBX5dNKHe8LG/bwLa/lZIICBHubyNspJu7UGNs6LRWoN9ukBHShisilWh1NMbnHkJqsrcxQCsqhRSKodISAE1iMgj7Qew4e3wIKYP3qM+E75E8O1/MzTCHiMl/1wLLoVCNvzC/GzbhGTFfkB0xSMBMYtvrGYFKrMHRCQRe0AskQIASFQiYA8UiVQw4uFGJZnULmsVfxs52PPdov9puAZdNN++zIHLuWMfacxceUxm1NG+a0IyKJaEVN5ISAEtkNAHmk7bA/SctNBaKv4WaARgRjuCcfAfWD2k5ewpT2357958yaxPeRut4dvz0E5tSxZ1KmHT8oLgYshII90mQH1TKl8ENoqfuY3n2107FnlkIz6jtJvz7efvNzhnYbPLFLQDhht61tl31VsCwRkUVugqjaFgBDoQ0AeqQ+3A9by/Az1PI8K2vbzMxaw/emsQWQQM+Ryh31gxK6atuePeqchEpnk7hy0GzIu521EFnXesZPmQuB6CMgjXW9M8x6xPuaDPmw6nz1gv/uItkDI4GrdTVVWLGz2IuxU2UihmLXP9nxfzPJzoMnxJfvSRnMZs74WVKsPgcLIyqL6IFUtISAEuhGQR+qG7lwV/alksAguJ/XvpBch1roPsSjY7hCeZJQ2cM3Q2cDSJmFtyrSPXulgU0UVXomALGolgKouBITAQATkkQaCeeSmIBX+3C7ippPadvKzSvY3KbI70+JMgSGly+5mU0XrESuMeVOTElNmIHN53XKOPZDEI8sldXc4ArKo4ZCqQSEgBLoRkEfqhu50FWtWIDv5mV8mhwZCBvdBp8CT1uhgZJZVrcl2CnJXBr0SkmC4kuftg//1pBRGdtISKhGQRVUCpWJCQAh4BOSRPBoXTltoJo043wXmne35PoDfPvL74lme2/Mcijnz9SrNlZnLX9yeD2+bq7sm//Xr10ltxkZnaqxBcou6sqgtUFWbQkAI9CEgj9SH2zFrhYPQbAXvB9rmlG0xJxwAgdEsVhlVwC/Z/qAbT0/dcSwLKRd20dnWtCCUSz6O7eudD7H0taBa6xGQRa3HUC0IASEwCgF5pFFIHr+dcIJsziV64mee6BFYev/993PWslGOX1cdJcLoJjvPOtrsfqdpPcujQzdVWURAFrUIkQoIASGwGwLySLtB/XBB9mlg0sQzq5TTzM849ozAj3XMyI3lPCoRVnMr1eAnL9PpcGzWK/zkZeGdplJQKGYH4RKZe/bsWbiryyMgIIs6wihIByEgBBIC8kgXswQ2NXmKBhUJB6E187NA8XzrZ8Qu8UvoVzl4Vnin8Wy1HgH7diNEOOtbUMljIiCLOua4SCshcE8E5JGOPO6BQQV+1cbPIHcp2pQ6TNM772ov7APrGIMh2/M71jcJ2qU3IZ6cPVeHOyC6fBVZ1OWHWB0UAidCQB7pRIO1XtXnz5/71blV/CxUDtRvva5rWmjlSXDNFDNjC91HH320RnRr3RQ8WwzatTar8mMRkEWNxVOtCQEhsAYBeaQ16B22rudRDDHnY5iqbfEzz8+gF1A/a+jhidZ1xqbt+QPfaV6+fJm+GEWBI5xL8vCBO6wCsqjDDo0UEwI3REAe6ZKDnhagrWueZTWcTxvIO0Gg/b9f9aur1p+UgELV61NzpoZvrbwx05csp3nAUjCToF25pO7ug4Asah+cJUUICIEaBOSRalC6WBl/wCoMwXrXED/7Aa17egqkL7CljS4TuZls3CjX5N2Q+ajt+YCW3oECmEE9Xe6GgCxqN6glSAgIgUUE5JEWIbpeAc+mYAickvHfPhpTW0x4u3lU+GdIHMsaaQoBFmxiEbpUwAKQTaG+ysbri6EGCrDmjR3U17pqSTOGyfGt7LU1cnmL4i2IVwuW5jEh+8OWyCEf06pETMWEgBCYRMCciTzSJD6XzAzRJTxq6mbt+mYIunIqxENgCt0IFlypUoolQjebCEqQ5S8rpyXms1SLXlSqOrwYk6jxbBzB8PZP16AsqmbIeFJ45H0Q3tu/T2NdkFSZVg2qKiMEcgTkkXJM7pDjvxLAoyZyUsvPQuUHMgw/GYR0Dd/iRT/VaqWYQZa/rJmNIEapCgo8xNoYMiOISZMatR+i6s5C/VCGtCyKscBijdMHfAqXGJsMbGdLlrhrIFB4rOSRrjHEeS+MIaTRT/ykip9hE95iLPiWy9ghx2sS0ovzAR1JM03H+mzhiNoauX1BuyF4EvsM9Drhtqj2EOnHbyRYkb9chOjaFgWn92ZPGq4GJjZJkOASV+KLeQAxPCt8fEuQhkLgCAj4Jyikb+6RjjA62+ngX4PxqAiq+j4gMLvJyT6Y0XaXvg+tUtZszy/ILUekUZIJLJUhscOZGvx4FEfgcpDH73//+5/97GeMV1iebsXt2uULI7vY8QtbFMfw4CNYuweEFAx7+/YtJwXyM2hmwyS4fPHiBbeYOSgWEMPweDPxJ/qEAroUAkIgICCPFAC5yaVnVjje/7jNGjLoX44xnZoq25XJ5wAbvPK7RZppKEwLHeoV5JaXLGFm6XlLjLhDdE2VgnqGT0iU4aoReo0yBejKEF3YouiaTRJl8w42QOFgZlzSFA2GkroUAkJgEgF5pElYLp9pE0pyobz8L8fPIHG+mqd4uSN+bA6zaUEB+4Q1hAMLVfytms3RvrylmbFY4uGS4Jll7paAFCI3KbCb0MsIuqdF8dMaPObJZnhYmn5dg8K5ndMUUw7NXsYw1BEh8BAE7umRHgL1/kL5sUdPM/C9P95fiYdI5ECRZNmwtL7fDPXAhS4U2A/rjIkOMuGxEhQqDrz0MU5U5Y8ZkUxbihooS02BwIUtijeKtBxPouM3Qlju5FkLS+o8IzwCn3/+uYxHCAiBLRC4sEfaAq5ztFkTM/RzP0sVNVW2KzO5gJKw5takXOYG+AplUJ70ZJnFzIJcmNBc9QQdcpnw5srsk5+bI5PoPqIPLqUwsje0qMTMsBZMt3vgrJFgdZC27jZVUQjcBAF5pJsMdOimX6jEc1atb1KOA43Mz8Jv3rx5Y5eHSoTumW4suKQJg0R3PAmOZQ1WJgAqqdQdtKsUpGIbIXBDi7LVSQz+9evXfGvSgS0hau80rIXCxGNllBACQmAOgRt6pDkorpdvvjd17T8uNDC4yUs4mceCdYrJYvtkFlz8ZBwLZpao1Zp4AF0rLPxPygW0JJfQXXfQbiCkfgRTWvGzBK8syptZijR7a2GB3heoTIf1TWuQCaayBRUTAvdEQB7pnuOeCENylYmuLH8fQGliTnAy87B43r63amthTSKtGNa3gK0nfhnIaX0LiyUnqRviklwU6A7aLYpWgfUIyKIMQ7bw50uTvMaxjdLKVCaePXs2WXLyYZksqUwhcE8E5JFuOO6stiXCkPr+3/WHSqIa3oYhH5UVhxcr+Hde/YM4K7w+5mdNTZpOkGuT3GRoLRTe5zJXmx7tI/rgUgojezeLmoMCZ9ExiBh/bnV9TXVIVxUhcFIE5h5Dnqa7eaSTjmCH2j4ExkDD1Wjkqb4hH3zLraS+nZUlC7ZLr0LjNkNAmMKtjst8srGc0Jphjbbh1qMuTVVLHEe3R2GS5MqiDP85KPpeM+zpM5Mj0deUaaiEELg8AnOPYXqOQvftKdMcF5A50aUFdNIQWzipan0z1flvwO27C5p71JngUMOkz+K/BAyTobPC2HemxqIIK+DRYDEohRtBbNMzNUy6EmsQkEUZenNQzOVbRSWEgBAYhUD946Y5bhTmj20nrE9+z7XqOWb4cuSB6xQFKFNUkE6RGL49vyAXImhIpqcL6aaM3XpgIlfe6/xAxY4gOgfHcmwQb2JR9jpuCJDoM5XJphQ/O4LBS4eDI+CfvpC+m0c6+EgNUc8zcpiDtdkQP+NwW79vMTC+YEOPujQSucX2fN/9uQ5yJEGKVXKmhj4LmEPpRPl3syie62DnfL85MAzsPdGJzECqCoGDIHA3j3QQ2LdTg8U3v775ffAMkcbUahLhE8i+D+9rBJXLpMDYJF7pRd96O/ZlfTIekNRIUPgQS7kL+9/N4eoLiuyv+Q4SZVEBZFgauwJ43nmUwq36y9zkyHngp0X1mqukEHgsAvJIk/gzZ9nebpwJM3IKxEwW9pk4NHhPePOkOmGUh8+DPyBkT0/wb9O8jZ/BP7zPtV1s1tw+iQJPSljbEI6FviCXyYy+M9gJH6xhHyjqpfiBS+mx4NRrcsCShZGVRfWNl73lB8NbQ/j6NFEtIXA6BOSR8iFjkg3OJF3CZedCRTAWahXIbmoBtD0rykVvmuPVg0F6WQ3rm/TkUAehTQ4Vs+l22/PLSzOcCZfiiwz23OFPkzor88gIyKL6RgePmVfE+2z9pU4uVDlC4EoI3NMjvXz5MjEtC5iZh4GEEYLiU4kwyjABHA61KECCiullGwJEDjEUMlMV8pm1/Ud+oantLqePPfufvDZ+Rq0Qi6OT/2vqKP8nDeGkjMdYnQr8LJlIEjdc7theqLVWBGRRrYhRftIzWIC5o0FVEQJCICFwN48E00rBM7zKixcv0sbu58+fezZCml+INwthIziUi2h9+vft27dUtH20tEAMBVpmczozOCX3P3g/+Enfo//0xQfTKtM+HEf3KmsNLJaGykbCJwxuygyUmJoqyDVMmIGGyx3SoEcppe1lYkj7p26kMLKyqI6RDU4n2Rtvqx1NqYoQuCEC8kh+0JMTzudWC6ElD2NsxFgOsRLfTp4OwRQoWl5muxzoY9I8/ZtvGPuxv12ZpvPWKwQQFeTTzsq6WxdLHWacPvroo+GyjITlLcO+yaRA4bnKa90kh18NggumDUlM0uda/JVFdVip+QdfNzhTf6sjfUCj4vX9UEYufQp2dUD7KWjrb93NI7ECmLqcz6328pzwoRhsBD/DH3Mxk84iM4GQeWypQghttz0Y4T3WaOX3KnVww7Dzl0Y7GllTJR+n7/vzXYpur2l/ri6DFwSFy0W2PtfyDvlBVS7pzg5y06PipfNQbTRA3d2RRXVDl1dkxP1wpzQI5yW7c45mVDxKYargcp/naxJD6TMJi2UezX5MMUvIIxkUaZfYJM3AzoOrSRQHcgZLsRbKidACtlEuP/CudxronLf8lGfV5NjGOvpGu0SPamqNKhNYZ8B3uxBlbg1eNFiP6uAW7XhVU3qH+WNyqk7S93wMFvGURS1CVFkAV4BDCMY26VsrG8yLHc2oCsbzkPcQ6ZPbjM85mv143SxdGEQervvMcRYMmnyU5lhs0+QSnNXYN0kb0DwR6ES+ekuVTn4WTLwJjlzR1pzQsYBvPXEeK3cHutOqsC8fUOJya4Unp2pTY39a79EIaVlUAKT70o62sYHmXW7g+9vRjEr6lE1F+JTxmbsrj5SQSV8UMVlMApV7G9zOJNGZrE4m9mmeKiV242cp1GfSWZzNlezkZ6FX29H5XGNyCrbbNDaTjZczDc2QyHf2ldvZ/25QmEtg3FSNyU1IXo2xYZU1fZFFrUHP6uYjPpacISgX4S2K9M5GtagPBQyfHRLSpwzyIj4728+ctvJICZm0Ajg3vfr1weQHyIGczKGa5+c478PPwnsLfjLXjZxOfkZN7Nh7xkn2NylyfWbaLeilp/QOIZlcaMrZs/t9AOaab83PYO25UJ+zw3hVYiWLqgSqUCz3dBhAk68sNG63jmZUi/pQwJTfISF9yiAv4nMQpySPxDgaCJMvOXbXzymtk1rO1ycXUstG1XG3cgWy+fwzwyKEFoM8K7ZFYu7zCphvOhllC6GFNpE7p1Khlm4xeZe3WewG0dzwyaIqh4DPpoJD4P3t888/3/95PI5RVUKnYodC4CD2I4+EVTAWyTaCb0mZky+EdsJZpVHljfi99ZWNdBQLfGmygzTbz884JcFHF4O8Do1XVkEZDqBb2chi9XzweN9Ka+SLde9WwJvHXN9t++dcgQfmy6IqweeoAvyLOVNq8Vb6ySefVFZvKnY0o1rUZ7FAU/cXCy+KWyywKKKpwKK4xQJN4hYL14g7rFNC+VvNcZyOwVgQJ5tkqzm14nV60QBCgdAICE/KCrVWXnKEh5fLq+zce2w/P0NFT/oAkUN+V+pdXx1WFArvQxBzuUxFc+AGDe92GVbAJ7t/HFeYj6wsanLIQibkjDUjW2sARmKi280iRzOqRX0WCwQ8V14uilsssFKBUH1R3GKB0ODKyxpxB3FK8kiMNRRtjjB5ikNJ4GoNnhH192+VNLK4/L3S/FL1MLN4HhXb71g6tSrmlFOjmL7d2joRcORya4mp/SB3blvfPso0SYkDv/33AagX4Mp14KFq6sV2hYOqsqgaqPFuPqJMmrmtpuKaMmGkHm5UBffKrTU97asrfcq4Hc1+5rQNesojeaAC98AJdDxr+eYzmJOXslHaB3FJF6Q8Fe7V3PLembkWf11Ta32ZYLuM1vo2a1oIr19Q+JpaRyiTT2M7KB/mb9MBs7FF4SOAgw6yqNaBCIOLf9zn8Q9yH25U6BOMJ6lE5j6AhIGTPgGQcHk0+wnq2WUwKs1xhgyJEILiiYNs+QI1ac9e0jO7wwMbwn7MgwVVV61v0iWbZUnTt4ds995ze75nvnC11oBqMoL7/MvKL+bIANmTQIJLMvPo/XFgkUUtjkVa1rSVIBD761//us9C/9GMCn34EoIJwxs5lw/5PIKBkz5l6z2a/ZS1TXflkQJKgeVwN9DZUD6/ZBOYua90lzdMbCMvOTYnMEvPoCYEFbhbzS04mW8UjGpqrS+DvSa5+MQdOK8pbBFR6MVuLzQmfU3CD1NKY+JrGlxZ10ZwZTujqps+sqhFSHnijIvwIPBWtlhlnwI2iPuIk5SLIXAo+zFl5JFyM/OBEqYzvFBeppxjU7nNjDCncpX1d/GcqGoSGdlymz2/j26tk4BvEkYySsiUv8/Pi8I6Uz+RvgPntS6njc+gjNy5fYtWWIkTISCLqhwsHznjGeSRX/wR4sqWVUwICAFDQB7JoAgJOEbYf9YaPKNBIy3WeGHjppVZmeBVFvJgjSwEzyhXpm81d8OaJqy/ppbK7IyA2YQlHhs/Sw9DeXfkzhBJ3CICOBeLnLW+1uOMcKP8uyilu4CMqhs6VQQB2c8pzCCnVq2bzwK9Y05k6Hfoe+CRuNOy0LX7z+jY0Q5CM/6hxJERSK8RIUx9ZIWlm4+c4Wjg902ha3woVXx4fzikMqrhkN6qQdnPKYYbNxL0DLwn3M0vc4aXqHlecmBO/bFnJnQAP6Mt3zeY6Z4HoVlPlDgXAmlvpvjZWUbNkzMW91s3v+ObUk83HXEZ1VnM6Zh6yn6OOS5Bq8DPeOVr3WIR+BktPH/+PEhJl3/6058++OADTkqbvNuUGYR61jTXzhh+FpZRgx5zspV/WwSYrdOrqi2W3RaKU3TckzPCYB2/DWCfSm3Hz2RUp7Clwyop+zns0HjFGKawOtkaPCN+FFqYo0rQshT1N/flNWlNe16EG2ThcbGFMfyMnfJ+omVHGg59UbYK3BYBewFqfbRui9gDO+7JGS6m77cBbMS3O5LGRMioHmgt5xUt+znF2Nkwmbatz7vnSamREGCylk1WqwhrwRKBFM4xQiufEmP4GW35HhIaCR8NBKm6vDkCye474tI3x23/7hs5Y7B4iZxbBVhULDmE7YJnKCCjWhwFFSggIPspgHOcW2mYvD5N5AmHFsgJTmlueZTgGYJof/1ZDYEUer7k+xLSw/gZfBAPbq2njtmlEkLAI5CekMp3CF9R6T0RMHKGC8MtznmxRZXs3XFTfiajWhwIFSggIPspgHOcW4Gftb7kM8ppa431aI4qmddiu60V7kvgSD0/qyd8a88/M3X5kovp1pTgVZt14vWs09pX4jIIvHnzJj0h4mdHHlMjZyjJSOHX+GtSmFHGD1Al/UsCx9TUQn1hGVU9ViqZIyD7yTE5YM76zWdh5xl9nJuG0vnAvFJ2LxoYgMFz1hO+YfwMVZBq/IxLQmivXr0yFZUQAgmBZCTYfc0GSYH2EAQ8OUOBUeFwH2If2y8Z1Vg879aa7OcUIx6CZ+i88pUPjzQZRfrss8+SLE9puiHy/hOJc4wwb3/Y+iZNs/PXr18EzpjLVs5uCPDakcvK3yTyMsNzCBonu5+LKg+XqAZbEQjkrLV6obz/iqhQrPWWjKoVMZX3CMh+PBpHTq/nZ+EVcdIjMV2mEBeT1PrvmWjNFhDAFnLWcGxk+fja1rv2k2FpjKForS2o/HAEGIVJK8RSeTlgEWq4xEKD6XUH0TvLLaikWx4BxmXSWoZ47Y0GXUblR1DpVgRkP62IPaq8DwDhkZhHWjUJUQmGPrRgDhA3OMRfhUgEFDNILFyOXN8EL1inp2gwA61hDZnYFhth/0Qeic3fNnw7GF96SyATW8TW/V1yhi9PW9AYk214h/BqKb0lAttFztAaA9ti0GVUW1rE9duW/ZxljNdvPqOnrGYy+9iCI1MkTs/8EsbAnJgoGrcsfw1EfiERftkWkCtwt75b6V3E+jOEgfZpctQd1VcAAALySURBVKtanhYb+GsS+YvFSjyxhEQBsdGVTan6RgiUCf0ac6LucIsCBBnVRpZwk2ZlPyca6Nw7kdOnvwUm8EtEIpg9IW0WnMNTjeItnpwhC0FNCg+On6EBPfc4ot/6zx9oVn/1COTBsPq6fuzqa9WUZN0do6dkHuerqa4yZ0cAsxzeBRnVcEhv1aDs50TDTeQJH2J7uWBUbbEo11V+ASXRMqYkGuQv3YSiQaEGMpbAzzwvdOrMJt+Bzc3e7LpBtJBOppmYBkDh7du3XS2p0nUQePnyJXZPf3iohi+bXgcm9aQFARlVC1oqGxGQ/UREznDNTh72kEGsu49j9L20T0PIJGzWTfh8m5aGC/ldQ7TPzxbb3ZrEeH6G1A8//NDHSEBz8hPWGv1U5gII8ESl9waR9QuM5kG6IKM6yECcVA3Zz0kH7kRqm40lnSFFrZG5kedrGHAhiGd78ayAEvdBwGyUN4ntFk/vg6d6CgIyKpnBGgRkP2vQU91KBDzzYfoj5ldZ0YptEj+j9ffee88+ZGW585tvvjGRStwHAQvwJnI2JCJ9H/TU00kEZFSTsCizEgHZTyVQKrYGAb42tQ8OaIegFZveWhv8UdoV1FptsTzPgAVL2Iv261//+pe//OViLRW4GAI/+clPMFMM4G9/+5vI2cUG91HdkVE9CvlryJX9XGMcD94Ldjd+9dVXpiSxNE/XLL+c2Cp+NoQ8llXXXSEgBISAEBACQkAIHA2BIUuIm+w/Ayk+COBrBYOMnXFE1OxSCSEgBISAEBACQkAIXA8Bzrm1/V30LuzIr+/vVvws1ykcBFKvokoKASEgBISAEBACQuAUCAS2083PtlrfBEQCZv4gtI7DP04xElJSCAgBISAEhIAQEAIJgXfeecegWMN8Noyf8dtV/oPSjs1x1kMlhIAQEAJCQAgIASFwfAQ82+kOntHNDfkZrfPNQtqFxr/+LJDj4ysNhYAQEAJCQAgIASHQigDrm4mi8Xs5rWfSeln/DxA3NgkEi5nOAAAAAElFTkSuQmCC"/>
  <p:tag name="POWERPOINTLATEX_PIXELSPEREMHEIGHT#5C6C616E676C6520575F312C575F322C5C6C646F74732C575F6E205C72616E676C65" val="108.3333"/>
  <p:tag name="POWERPOINTLATEX_BASELINEOFFSET#5C6C616E676C6520575F312C575F322C5C6C646F74732C575F6E205C72616E676C65" val="27"/>
  <p:tag name="POWERPOINTLATEX_CACHECONTENT#575F69" val="iVBORw0KGgoAAAANSUhEUgAAAHIAAABRCAIAAACBh2WyAAAJZElEQVR4Ae2d3ZEVOQyFh619hwwgA8gAMoAMIARCgAwgA8gAMoAMIAPIACKAjxWc0Ui223a7u7aoOw+D2i3r51iWZN87xa0fP35c3fz5/Pnzt2/fGLt3797du3dvvtx4+vjxo3H0zP369euXL1+M/+HDhxuib76enusnPnjw4Pbt2zcFF55sSo9H15OB1f+8efPm+t0+Csi85EzfuXNnn4bfs589e5aFF0cIl2mlTCzKLA7+Exx79+5dGJl+bDtAXNuemJaviW1FYoP49OnTKqVebKb/DUPPnz+XYgjsCAyNR9xjWxnDkydP2vsLTnika9Rhphua/MbmhlX+lZSyk/jxrxq06WJPNHjiq2IM+0EcJq3Eae4ZfcQ4APlZEzQSXrx44QRHEjNevXoFHBPC8xTUkfFsbaKmqytbLXzPE3tGrnqYcCYrthEs65HQz1NTRMjsX7lsBjJz0BAoO3V1wfrhw4eitxiUDd058ujRo6Ku5esnO0OVXqIolqyiS7XB/vRUk9A/Tvj0Mw9x+mgF06dPnw5NLzJ3wVpLQEWJBw0eB6vKMnt/CaYg0AXr/fv3DwIri60lgcy5asQqh9XDVTK7YG0o40jWeLvw1UEJ5+3btyaZ7d/uCId82QvrcXszuHEErN+/f7eelw569PQczAuPvbCetjdppIKJxz2y/QkLKkejg5zT3gtrTfryIKqdnpdvCy5Q7PRBwI7eKNXQuB5X+9YmatGKZe2JQ29VlK/tc9SQqE1m84hKxYJtMo8y9EbrOXuz/3Tv0J4hueixMw5hsbBSyZReWGut68K9+f79+9pxTuauIuzehIBd1agGw3phDdP02N62YushLFRr2QYJuiPvkdbgef36tZWE9s1OQ8Lmq15Y/QlvU+gEw8uXL81V+sfazpgQm6fQVBmaBOzapsrr+l/ASlG2FseK8qF5HEwPaqo8rF03WNTBRtYbrZKZ3zIdQWpFuZYHgD7PHRpRygLcoYmjzL2wyqAba/Lfw6jKwK8FE2o1WPdjYZJJaMGG5Y+9sKI4A2ojO20yV9n4kmO5L6vbCasOGhDSdRDRm1uzkxrZc9vCTYdFa8/xceeJTp3G48ePZfxBxAJYp1tXFeXOm449sKrT6Fm//VgPwFpLedNG4KEhFVxd3gmwfqaCgD3p7rg/udRgnfvwR6GXM6aKWFgwn3/7zYYzdBpDc+eYB6I1OKlHAaSRHsIyHU2VET1TGt1IYzpnMxYeBtbviON/WXX/atT8z+G2KVPxWIz0xjptSs4MpzVVXvVAtNbOlBMly1YIh4s3HQtvP9VpWMCWI+uIUY9xmyYqiwaATntieCsPidnwSo9FRQw2pmiuCNbbrjJGLZSEaWIgWpfctujjo/ZNR21n1OAujqvT0EIW2Y4YPBtWQp4gArVa7JuT+3ssXd+gaGFW6V2D/jhXncmiO4WoFuFqe4rVmayIAGxP1FuOGExn/VhFDZ5GDETr/o1p/SPJpNZUZBzDCBiFkeIjTZXdALAM5zVV3pShBfQTPd0jRMHec9NRSxGbYW6WWA6ZPj70uCMeVprFwzD2ogavRPUQHkpP06hvTh8qyjVYifdNRSpQQ23DptgiA7q0iSGEwxpYNx0QTFJctFKD4veLB73ZKhE75mfPAkjdHKFSISNJ6CZqILeaVxLRT+imA1c7bzqmOwH2oyFbW5h+szc50RV4UG0jY7AGKXokBkVnggJlrmY7MrONaGcFBtkdxu3x2C+qJJU5Wq0m/2Iciv9a30No1OQI8QZPnqv6lnxpGWzmkcRBP8tcPhKM9GmnZWW2o9YYNSCTq1laYyQHgvCtzZKTlJEaz/JxuhocJKUGpWOw1hKWXyhvujWPIILPfryHFo6BqM0d6jRqQlaNr8mtxeDS8Z/1XPhFh+J3W/RFlf70HVZr7eMYrBYRnRbgocGtRrJzorHVqlYWwvrZNurvNLKQxSNDYa/8FYzI5xkANVxIx0MqxGxJOSjiMecTy/ioO6dSycIGMZZba7DibdBhrcYeV2uwsgm8rrlOw0s4go5wtHXIhxxEfqLQDxB4nk26BmvoOoyN7LQp8EyGMVixLANqI95oczVnBs+zSde6Dg+rOo2e65tNjQsZxkpWDVPGVaD18dFBRdl3HZZVWcUTvqjS8D2/in/4njmGRtRUdX5RZUi4MQtWfVFlrtOYUM0UzsdmAHuxdZM7Gvm1lGcFWjsX3aOSA782ePAfA+Ck6O/sNIK6zUcWL/SXWGJe57nDubUGq7pUUPDpL6vsHMHiAKg9Wsre32l0mgEbSyiv2YV4x2/ZVuwgl8EqZXuaKu9qDVb80as9nYbX1aDBlIVEKcj6LegjNxfMYVitSmitRGg9w6VDw+L2K0thku8J03VOU2W6CM9grfzFsGzJMKxEpfcw0CgL6vc8BuHhkZjdI7xnrjUzoJbPbx5WDKOj9wIXw7rW1YCjf8zh471aQqsqFp0Ca29P4BmGtdHN1K4Hp520Wu+tF+3T3LT89kTbl8X9l0+bwZ5hWFkW+eYJIAii20b3vA0bTepwuGf6Hh6FarFUhAJjzYlXtwzWI1wtwrqq0/AoZNo2JbryK0bCNsrQDx9eg0SLIBJNWEBF1nKCMtI63izSZ5uyuK78bS6x7PX4Nvb3eHE12oNeotG5cWtL6Hybu4683TpFjbLhEdpDfTchAcRiRRlOAogOsBaT+qgbRf4Mayi4xVmHDuZuumjScBIImPJozV0eXz5CXCz8TGzOvNAIkf3KJk2src84xS0wIbM4xd+2kNOXdxpFpe3B0K7WTs8zSUCw4irJu23Hnre+mTui0xi1zS+zBXvN/ZkkoBU7uihLEZXqtE6jkRwCrNSuak8yumLGTxydsyWpxcWaMGf2nlmhqQJ9UK4JnEkCNVl/93iozOykhr8zSaCxTf7iVwFWanV2lo9kfn+m14D88koI+OJpaBZzoB1BSQ6XaM0xVxgJ7SrFKv9Rkv5jgV+fJmhBLkQNgc5iZb2KHa8vsNbAvB4PocpOv373hwJ6ywB2m3VJAoUtH4ZIo34kXLXYKwoayNIe2B9HX2D1iHXROqSIW38Iqri+wCpwqsSvEuR+wiNf5CF+CdUbN0F/ksPl3xYCHkp/OwGa9orffv6lZHk0qjRnaKtIRC1JgM6UTpbSb4PcPYGvn3yB1aPRoilcurpTSgBWilWedoshMV2ITQSoTnbNBCcbv/YF0J8rq4gA20S61QAAAABJRU5ErkJggg=="/>
  <p:tag name="POWERPOINTLATEX_PIXELSPEREMHEIGHT#575F69" val="95.83334"/>
  <p:tag name="POWERPOINTLATEX_BASELINEOFFSET#575F69" val="15"/>
  <p:tag name="POWERPOINTLATEX_CACHECONTENT#475F69" val="iVBORw0KGgoAAAANSUhEUgAAAGMAAABSCAIAAADPf/3KAAAHqElEQVR4Ae2b6zUtTRCGOev7TwaIgAwQARkQghBkgAgQASEQASJwRIAIfI9TVp1SXd17Lj2z99ljfuzV01Ndl7frNj2sfnx8rMzvenp6ent7+/3nslrs7e1tbm5ubGzYyYZjeN7e3p6cnKytrTVc0ogMpMa8wEXMAIuZ+gHW8fHx3d1dcw0fHx/X19fhjJTmq5pQrjQh6k8DQOfn503QCeEDsqurq5lqIGVnZ0c44KYz6VsRrEIdKldr8v7+HiO5CgwFQYsjroGp/NpVEMAnF5Lv7+8QyBKQfX5+tmsrjFvh2ooYq3SHU0UPDw8hwLACTwlVKHU5kRWGlfUmiInZAttujwaJPjJLDiPxi7a6Aqj1OCB2HIBG0WSQEjj6DreVkSJkrElWe4zpmTtOT0+VocXCwQRNT0EhjjWRwhKpO2qPDMCuluoAJDwRJJFLN+DEkaRCU3tO1kEKIMJwQ+kwrfRRmhoq0MBcxxasIZIUCldACixCVyITk2j7gJJbmwtwwcsGZo5Dh/m+SNncYTd2IHXFQlzYynLjWpHu0OyFVJpKUVoziJNU9zZNT4LXQEkK5Tsi5foX3dVxYELvnFsNlKQ6IjV3mMQ9bUeqWzVc1Lf2qQWBCbC0Y1CYGAyUpLr4VNgNoGL5vUS8oO5vGoDDJanWSIUpHJjoa+qi0JCb606GS1LtkMo1BOSLhoZVJ3ON1XBJqgVStJc2HeiYXSVzVYegIUPXKwyXpNDnl9pcGLy8vOTijm2sfAhb0CN5ZKOPJJU7ukrWdZlohBQw4Tgpe5z/4OAgnZ/LjIvE6jrMRuri4oLzplBwWKdDyhEm54wUcZdL5DjaoN7eFtw5I0XKDOMOM3IItrWwCv3QSQolS9HHx4JcyVsQh9JdHNqhPrezUI8L4getxwWV3CPVcNBOSoRmfQqHyiVy9FuQDCWvVvQKClmVWI6ZuF3S24LsETZQ1VicQfxllJJHjgyhZQNfX1/DR8s9GUdfeJIvQISnQsuNkVgXI1VoKSeLVFD7cp0B0BJ6i5M4RtYk8KkCUoU0v/QBGCCVaw7A4gepvw5B1UtPXfXxD1IKxUrBoUhS29vbf0knNvrP2cuHAzejt9NxKP5ojerPS+W311tXQQpwcHjgiJfyFoyIHvEPBvrNyXcJudaclQTmUkJjjUpztH5P8bUvJdXoK4CoNP/6IH050YMdj1TB1AU5Pyho2P9R6iikKmHr35BXV1dDeZxvPDw8hI/6THJIb79EkRdy36gLUjBPLITV2dlZgXLmI86abKYGpsvLy69VNkoLLQLrLWWtcQdcCtZWUZJXFPiQntzh0reMrjGZalNFiRTfuu/bGJmKqDXzrZ8qfOPUwpmC2Gfm5uYmXU4IMElAYTlXSiAzxBpA45UFtXNru8w7yHMs5tVMLY4+vvblWoFC754zZtD5umHbRNWmSBVSWBMx3Wj4/7NwIalg/DdQjxSZO1RuLpO5WjwXJT1SubItDcvIeC0UUt+6BLJ7Icp45NL/0Le5gqtvrUMrYPl7n6Li5pLlyEld/vE29eLqSYrDS/oSLg5bUnE645HiQQ6pQmuj7CoORgi96+vrra0tyj2Jj4s92N/fB7LYCutgOg7dHo5KMMIgt2FV/vqWTAI0ggiC6BatOHra1ECfp4Qi9xc/YyaIcLewrb8OwCSFC7CoVAqK7SUJIJ2XQYwUvEJFebd26we6zeXEKn4t3oQTOeXVy9iPVFCMFCxyn5H7b6nTL7zNOXX/rZKzOoBIS7lFKnXeLFIY4FZKVOO3oW0VJ7EBS0Sc+3UnIW2FaqxQLtK1TqijKSGlfJ26YcJLBXeeyTkUati00oG/cMYD0rVpvDtZJaRgx/owYfXc21RRnclFPTCx50rWYaAbHyrP9luHSENnBlIolGujqlRrZ3ABJszomaSEORvvhMqtc4gUzdlICViOkcCP6mxUKLjtJHzsrqKobXBEXKp9KyloC5+05ImBIkJ/U7saIQWvXBgSET0NgDkc4KNaCsO0R3eJoxVMAgd5KqzdbldC522KFJKAOayGWCh4pftQNgbLCWGLEWNbcawBPCpz6/wUNXSTZGB1ULYtkJI1bHgYiSID2zA+lCTLUYvEx95Kl2xVJPoc1hCrrHCf1Yw+A1dqc1vSGil0wh64qw3WWjuGAB/Uy/qOIwMFQAmt1XrSP8ZD/kw6xXKVqgtSKhLtbYBY+5uMWQsH50fKXAfixTkolazbQHdCFc7p0wspUQ7WyCN2cB+VFw6IONDBHwvh2c3gzqukIKq2qJdj5b+265o+g/SIB4xG+irXRm+O7lwOYcuz/7GYg3AK86QkC2wulwsUwZmnXbzcY4eUi0SxXc6OP8dT8J3QRnKlYKG/YdGQ8CQqp+tTlFTFiAG5PP0DMf3q8dn9hXgv/ST12sLEGK9JrZZXUWDi0USRcg5FiKUwgaaEHsQ8nWj0kZKsTxF69lbG5HvAoiAeHR0xM1GkHC7uhYanlDypjOp9E0XqM0Oby93SkeJlOBR9w+7u7hdhGp8TmbHo8IKlVgOQPOJXJxlMNKNjuT2bJPqofXRYFDvJ4rzDAtkPUl8IkNfTt3qQIkNZjGQ8yBuyyQD/wJDkjTdJNSTicm/I/wObLoYuEX8U3QAAAABJRU5ErkJggg=="/>
  <p:tag name="POWERPOINTLATEX_PIXELSPEREMHEIGHT#475F69" val="95.83334"/>
  <p:tag name="POWERPOINTLATEX_BASELINEOFFSET#475F69" val="15"/>
  <p:tag name="POWERPOINTLATEX_CACHECONTENT#69203C206A" val="iVBORw0KGgoAAAANSUhEUgAAAMYAAABUCAIAAABWV99CAAAJsUlEQVR4Ae2d0XXUOhCGL5z7Dh1AB6GD0AF0AB0AFQAdUAJ0ABWQEkgHpAJIBdwvd3KGyYw81trerC1rH3JkrSxrfn0ajWbN4cGfP3/+mfe5urr6+fPn06dPnzx5Mq+nfvcmFbi8vPz9+/ezZ88ePXp0YwBITf78+PHj+fPnKsPbt28nd9Vv3KICX79+xZUoAJ8/f8aK6UjB0+PHj7U7KXSqtkjGtDEDkJt9LoHswQ1Wh3+ur6/BE3fnbgWyX79+ucp+2Z4CbHbsdNEudq2HsbamBkIjT9xYrKzpsLfZlgIfPnwYGvBEpPBvxR6L5BZb9spNK3BxcVEcP3vXRKRsUGa7TuC1zXp56woUASDsAYCJSL1+/TqKQmz+4sWLWN9r2lPg5cuX0ahPnz7dJJKmRfvcRTilJz6YZSuc3FW/cYsK4EGUKgIetkKxYuKJT/ri3EcqgfL5+bn23gv7UUCy3HiWs7MztXoWUtpLL3QFVIGJsZTe3wtdAafAv+66Xx5PAeIEyThzuLn9Oex4Dztdz33juw/tgYnTEB9JBZNi/v79+308+BTP6EgdV3UHkz6Mw5GWGyv0je9YE8ppiLwfuZX4I5V9feNYjz9hv1vMiKx8zLw9VkwFM8sk8OTn0ZWbMGd401Odc57a6r1k6XKYWjXc2tWRsmpML5M7HtrOxDNN73prd3ak5s5YAhOQ6c8Ucx+znfs7UtPniqho6GWefcIkUnakpiAFTGxnxUMVsdQOPZMVsSqJ8O3bNw7DHGQQkd8IWYII13D+t8iKVH758oXUgEjhmqEJX7X3z4SYfRaJvB+AyThmAMjeYrJ8xTIkFZejvGwV27daQ24JXPRlnggTkLVne2IyVAy9zpRtfCw70Q4w+TEBVPnYd69o0J6OzqIEJllXNHC3NHCJT1JXwuzD1v+TfwEGdl0V/0HUIFLCE/c7GF0uuNhpA5piAo4H66yC6pyoROUmYcJwIkV1JZDkZpMa1YECkLkGZaSUJ2h1N3DJVmo7bc/nY5EoYM2UMmu3YZiYXOUJBeLUS406MNHEAVBASjuNhEqPDqmWHFUOE8oMqdxGvU59bqkDwMHnkUJTcfWsxSGZXI9cDrXcUD3rx9mlLopFmUu8ITOToeqZziESb3FCAYxt45ESh4+ItpErq9ZScD26xuu/TGBCOxdKrt+caSMkLpTtDJNHe3BIgYENkO4ghYsSSpJFqSxLS/7m/I2O74QNwCWqI3ZRP7Tvn3DAx3u0uBK8gwuMik+Molmt7iBV46KI8BUmVb/44DVXsmZkUTpbuCRLYgVasxVLjQ17RYd4fCs+IopmFfuLlLqovN/4q9a2wvMEJlZUzRotqrzpSplT/tZYEbcpCLO6/UVK3U+SbuHOSKjdR2vGdJI2GMWBY8gz7RYm5oI1JnNqPU0yR8qJkuCC6b9ICaq4/aQ7HJJ2JIVKtJM+j/2VwITZbuRcUolFdoUdezAr7F/mnfCocmz25xOR1DFzi5S6n3zXi6s8b185yiM1wyg80xBMfJX44yMNaW3dahSVHMjcmKOejoFbpNT7JbsY56O40Nc5K8AkR404YBTpMCklohKaaE1eKAZSjplbpGR3cLi53uMkOY/n2p/kMoEJF1u/Fk8y+Pt/KDSwwOpzbxDiVmnE8RapUWNgzvXFZf1QRvuf3wB14jYvY+4wzZdXeogKR7dSi5TujApWxHOpcU/rJ8Z5DJWos3umaXoW72LSFQApxJ2tFik5F9ju1paOsmOTMpBVHoyL8vVKp0BNIMUtVUjpedBOmwvK3OPv/zImOBSs7qgWmY6aQKoWqThb60xHQXk8Q3SwFuGJTmoCqVqkanbQpcY9v5/80MdSW2fiY77hx+6hEoPxjW9D6SirqYAVVcBpUdlTU1armnJlIEVX40hFd8fmUjOINbSRfFsHa/5cVAZS40itPx1VI1YCFk6LFYJLq+lnz22iZ4kZKdFnxEtFNjmZb1RZwOLoV0xfdbBG5zR6etgo3jWC1PrTUUWr8socrLUlR3Jb7ufb+kCK8WRIFTtK9gjaH/SD0f3IMfQUwIoLRjIO5Nx7jtTqFjcrnJZtYMsZUoemo2S73dbOCDoAJCS5vx0sBaU+kOKWDKm4feZpaGm/ofOgSpaAhSfLrdZOGi5EEoYCqQypQ9NRukuu6vWEg6YZsFgPzlfJJa53t2DpzFplqBzSdtBLRV+Xux/ZJZMtdmgEa6uXHKmVT8sCFifHtY35qOM5KJBiJGWkJqSjtrvrFecjAQtLd5V8j86FmqJoUllGii1Al6YUcvfDpiDNkvNgMojVfpXkSPcDljgLy0MSSDGVZaQUEe0oB1Pyh/nOuFpuRgeWg8WO39hCsoIcGkgNIhW3T1y9fZItK38NK4u9gIUssnh0pWmB5dSk+ZGEfL8aRCpufNRYjLSM0OIYWaxa2XaBJbQfsA4NpJj68sYHKLr+pDCElOQJSd5wS9skOesSsFrKkR4aSA0ixRcuQ1NEStrw1CRL4WaisUuScA0n3ycEUhlSRAaWULev4ZPEJe6ZJ10erLcELPyZttxWYUIglSHFd0CqVFFAGrRjXeKcpJ6/u/VPEQ7EiZGHhA3EXlsEK5pDTTTc1ZRjKW0EMUPrD7D2Fj+pLEkB7y7xgAtGudwcWOpQ1Bb8VmK7fDWClDRi/bHxwZZ86LfJA/OoWPUNGgALb6IkaaFmU6pCql7K3tIqAFjk8+Jap8Y2W2d5WiCFLQ8VwF5YXAH+P5n3798PgbX445btkK3Jdcge5WqKlx2poixLVvL/N1mwcFHRASz5vIX6moxU/x/YF5qBtrq5vLyMb1ETSJ2dnY0a2r3UqER7bBBdFMfVGp4QqyO1R2JGbY5IVQZS9Nw3vlF5d9fg+vo6nlKB7Pz8vEaLqv81tKaj3ma1ClxdXXEgkDwT6e83b97kQyXR7xrgoip5urlxnUmRPqqlFIAP53JI7uedEzY5pHBR+S32246UVaO1cgyJhJXkB8eY4Kj5Xc8K18NztyCbuuRntKI9ZF+L9WyRpPvtV/K7pK0ZLXekRiXaagP4kPgpGuC2Qm0grwLoJc148YRUrdbUFDpSNSptss2QK8KY4rsS7969sxslPHFZmYuyAnWkrBpNlYdcEVtbdDwfP360UdRknm4UtIFVLzemQDy7ubdzsVdf0NX1RMpgzptwHanGKLpjDrGU+ioK7qAXX5GgDb7qTheHX/TsuS7ONgv8AEwWQOMq/Ja4Lmq0EsuBCQfGJ+6Jh+rSkTpUse215wcW/BOfeAAEL7Y5Pq9evVrKsI7UUkpuox+cFnGSjJXXV+b7pGj2f/gVF+4ediVJAAAAAElFTkSuQmCC"/>
  <p:tag name="POWERPOINTLATEX_PIXELSPEREMHEIGHT#69203C206A" val="95.83334"/>
  <p:tag name="POWERPOINTLATEX_BASELINEOFFSET#69203C206A" val="20"/>
  <p:tag name="POWERPOINTLATEX_CACHECONTENT#475F6A" val="iVBORw0KGgoAAAANSUhEUgAAAGkAAABfCAIAAABkw37dAAAIJUlEQVR4Ae2c4XUUOQyAyb37D1SQdJB0AB1AB6SDpIR0kKQDOgA6gA6gAi4VJKkg9+V0Tyiy5fHMeLzzdmd/5Hm8tix9lmSPvXD09PT0anefX79+PTw8/PPfx2rx/v37k5OT4+NjW1lZRubXr18vLy9fv35d2WViM9j1/EBKDIPOoMbgOz8///79e72GP3/+fPPmDZIZpb7XtJavpnUb2wtkNzc3NbyyQIH4+fPnwUEZ5ezsTCTgyoPtZzY4on9W3VaVP378wGw+BYHC1JLFfTCev7YXDZATBfLj4yMNpAusf//+bfsuUp7JvtAdO9ULUtU/fvxIA0wtSJAAp6V2Jx6zwWg9jsZEekFsq68WiVkyVERNfGes9iC2Xgl0JwFYypdC2sC1b/LYmB2BZo209mDezBx0dXWlAi0dB442MweqJNuSHbbJGqcWSgGarYwBmchkIIl39iJuOJJdpfEzm7VhB5pskGJGNj3NUZr1WmAhXMsWX59khwkN2EEn627keFL4HExR3ygtCEEbzpGEJvVz2dkcZCd/UQNwczuWK7fKD4N8Z7FLkzRmaCYaHHtOgzTNCcFuyQ7lJ7Jz+ymd+T7g0DtyvW7JbiK7nYMTh7V7Zp28RXOFjKt/R/vdSsBhgO5XFByFbskOBUazy+5FULr8dqVz1bCQhm3PZDeaXXZxABz7rIZQ6kW5vVHPZDeOXbQdIe/UW9u2pdvo9Ux2I9ixAbZpRcvMPBmwLZF6aW6n0jPZoeRfSqFQuLu7i6KVqV78aDvWzMYsyS462osFzPqmih3gcK50HELmw4cPaf1Oalz8dtBhmN3t7S3ncVlVsruEbMsOlatjR7RGSwTO2DlGyhOwOnYk42y0YkbEtGzhQt/2T3YYUopZrmmi5XUlTqfz2t/pnp2gsCEoKNR5NxApqRp23tmJPqHf4XTREoHGK8l08oLITkUhLpQT8mIHpzTttpNJjvTcYX3+bpvlleybUqOGSb6/v89+dWiV+ZjN3qEImuyp2aFRE3vz7Aqb3o2dOkqG3bdv33Tt13ZSIGDX8xLmdOv/mGEX7elQbjfLWX8qdSNm2EVbk42dQ+rZscKmZ9naZ/M7RUHBsys4Hcnu9PTUdj7w8t/Ofq5sXI0+bk4n71rsfD99+vSMxe3LC4A4OHGND+rRnpzzLojtnl30OgFlwvmgYFlj0wM3aPh3sqOjIw1SV2ANWckRgFOsw+Pbt2/dnnccu2cvPdSPcymWTTzJrxURnOjnAFH7ynouQ+w9ITpNGAgz+DAioq6vryuHHtWMN1F9ZUBJnO75dtBGNVWRRNYQ27JVeQKpSEPqF1ISYwlYUh7yWTGYJzH/BTsX0lbLhdRqe7KAa7Sa1Bo5L2K2cEuNo1qUrcpfvnxJRbGNopLphQWftIHUEKGgx3MLakd929Q7wJHQXW3u1qaPxeXfyaL9XeF9IzJv0fq2wT5N1Vp2hVQ4beCaXvxrzmwzEsga3qw9O9aErLo7qYzW/ZUo6dlFmwYyd398K2f3Yo9CIizEJl/ZTNmhHC3u/X+fmzXW+x3rfZSGOy8X8s/hU2fvk+zYJ8mHf5ab6vB/TUo0uiRjP5U2Xq4muudkapcblCxhz5qEEXkse53vY1bUygYL25fllE4lR+6/0O/CyUg4h8DCUgjKS5g6Hfq4rJVnRzftYws9E012/lBmCR1YCWWRhBquZyfSrunO5fPsAJxVndmwcpcrR7l1Cd9nLDEW65xnYaDLYJZsnl3aR71viWlP5yBy/OaTByzxuEgysNR2Ctb1QnbYY91V+zNSamrbGuzBv3REW8jm7DmjS1YtGOXYwUSHK7GLInfpBTdyOiCSmFT1+QU5pCFgC2Ldcl/LDuU0F9jJp9x8/hWEyy923LbJTr2bqdLR04I4pqpRG7MiKDpBW2KvUACH9lFKSg2uqRGHGpwPt2Zaq0sxqxqAz4mQecAYZk+bzSkgR7dXCAeim3CpnDOE6ysptex06XJvl8oqdowaBS8aYKdTa+wjEsQSmRIR6JI0XxWy0tgRaY8HAa489+KbohV/cSA7UC07+jBMduVFqBAs62FHlTIsUM5SowwybWldj6+0vlvBKoCZNtmhwwh2ojFOkY1fmRykg8Pa7+yEFxmACZddlfSSv8Sso09jHattsnNaRY86umiIabblaHZ0xkKMd3ItBSnTAD/Vj/Uv25hmcAGTVUvLulLNzwwqs7JQTnYImcJOx8Ye59UWymCZvkhwvqbCtSCeHsHVZs0LeJk1gTl2Q8xiJ7IwHu8g4nAxO1haJk7hhc8Wgtrpt8NH5xY8OmX8b3lSgyfUcGroekFtZ7eoTpXqR/f7Hdzw4uLC9n5xt22/mFN+9+7dnO5r6JueWqdR5c/c16D3GnQgq1g1SHbprebGziL6U3bsUqej6cbuDy9b2thZGiPKNckOcZvfZZg6p8smu41dBhxVjl022W3sNnZ5AhNrK5Pd5ncZvi5go2S3sRtmFyW7jd3GLkNgYlV9stv8ziOuT3YbuwF2hWS3sdvYeQITn9Nk546OndxFzj7dGGt45CibXMZmjXul6ATbXVAQsAP/5tWdwe/lI7x0/jj9z94ucZekbaRgfwKQxdLgricrdz2VXC05KO6aVVR14cnV1aAJ+88uvRdOr3pdtFbeo+8/O+d0pDwXs6C0bSrB4ZX7z875nXU6IBKbFhwBPhiq2mD/2dlXBZZOruGpkct4fFDB8dXg4qDUpLD/7LATKNEbguxaoOm41Dwu8rsAncxVFfivroDIR7QiltmvpLeu9Tr/CysbhpKRqIpUAAAAAElFTkSuQmCC"/>
  <p:tag name="POWERPOINTLATEX_PIXELSPEREMHEIGHT#475F6A" val="95.83334"/>
  <p:tag name="POWERPOINTLATEX_BASELINEOFFSET#475F6A" val="28"/>
  <p:tag name="POWERPOINTLATEX_MANUALPREVIEW" val="True"/>
  <p:tag name="POWERPOINTLATEX_CACHECONTENT#692C206A2C206B" val="iVBORw0KGgoAAAANSUhEUgAAAOkAAABhCAIAAAC8thEBAAAOf0lEQVR4Ae2d4ZXUOg+G4Tv3P3QAHUAH0MFCBVACJUAFQAVABUAH0AFUwKUC2Ar4nkXnaHRt2XESO2NnMj/2KI4tS69fy4rjmb3958+fW8fnQKASAtfX19++fUPZv38/CFz+/v1bhRcvXrx+/bpKb7cP7lbB8WKV/Pz5EzrCzi9fvpSAcPfu3V+/fpXUnKzzz2SNo8KBQAaBly9ffvr0KVMhuPX48eOgZPFlNe6yWOADC8X9+/efPHly586dxTbtuOHnz59lSX3+/Pm9e/d24KnkA+WOVORunZzh1atXb968UTdYF1hBHjx4UO7S7mt+/foVvjK31dOKmZ/q3F4gZ3j//r32+zfL/TeTPzB1qxGDfHflhyFR01WAvlB5pebdNLejqxAhUL4bH60jDD3Lr/VUZFhhq62U/xd3MKuEiOsODNbPSoNmdTpWZXmacW12oXNrjlVIxuhyt2LCACBruUuqkILVro+pOpdQbrOpS/BXfHTTho64Sw5HfE2Nx8OHD1O3LqrcHUVBgDV0l1B8//7d9asj7rr2SSFLxtXVVabC5dzKTG8e13aJgztdmajVntL+orYqZyCypiJHJpfY5WhlnEoFG3YSHz16lGk47i2Xuykclru58lmPrem4770+Pi/Dirw/nuEQl3i8TGH/rWJ/IQnhrK7lt9arg6nyUInFsoW5XufONLCpCVllkrNY7Xtuy8uXOKJRXndY67ybiA09Si4Wgbdv38Z5PHGt1jEGBXZVvqtaDuFAQBHYKNldv7+rFh/CgYAgcHD3YMKQCLCz6+4J1t9kOOLukATp2Gg36JLs1t3ZFQCOfLdjIgxomsvdFkEXbA7uDkiQjk0+uNvx4BympRHYMtnFiiPupofiuDMTATfoNkp2D+7OHJyjehYBl7uNkt2Du9mhOG7ORODg7kzAjup9ILBxsovTR77bx8iPb4UbdNsluwd3x6dMNx643G2X7OL3vN9n4GuD8i20pvOpm+FYYgjfg5JmnAvdxy8wFKLQgrvKN2xwzumXHKnkDTVnzOWQrnoCfY/TuoIe+HAkN/5+nkBU/dxqyZBtXKfumV2mAdQCPSUbQsy36bPnHHcPtFiNyBzW3BiprrqbxAeIGIkdf0uC4XC/4gVt5o4UrM2nGejUk/s57gK3nvZnAJBphnZ+eCGIMYzNXCt3UJ/0yeKALD/O5ULE3R3T1/JEQxuF5aMMmJa1LPKQiikBmHwgnr1LCZqT3AVoHRgEVFs7uKsmisCw2Qq7l1kldTkCVkHTeg1EQZa1Y/oqFJYVMM8CkpGJhqoBMLmMK8NA2Cz6AZYKSe5qPYRYESV2HqCRvhktt+b+Ci1xM5M2XkkzlcdFaWWyCybCSCik+YBFAyoHUYD6FPrcVdAzYT/gLurK55m1bDjZEtfFWj0iGMuo6N9dznBli7qJgKeKQ0bQEBmv7dJKmW2VI9+Ux3oJznTMbcieCaUxdymJte2sRMEBnzxxcRz0AsRLWg2H2LJkF3CUuKm1/Sa4Jj4+d9WUOIezsGo2rMolC7F19ier15PEFd8VHBUyS9mgcEmkUwdFyC/CEFeRzNSMUwXtxeGuLnOpqaD4qhYr6N1dCjd4/f1MgiPuK5gWop2tTguSXUvcTAhIaRYwbxKVgGSaCQQbC0E1d1T2HXcBRFDLp1IWKBelnXF3brJbSFxgdNHTKMBw/OcsDq/gpAFxJf8+001EMhFeuxxXABMxnlBR+B8J8uiPC4W13PVRI6CtKTJvsiSgAuOzZ8/iClqSoRNKbvhp44QODwbZ8lh29WYSl1jDWCU6QoXZgninTw46HgizNPSP0qxkVwmWSRWsy+4c0IXrP9zV7QXbPpZTiUg+zYj1DFSiIM7ycda4DoSGmppiAuVaR4W5xKWh3Ytg2oMnjxyq8MRdTQMmzyeoETac6GxQ1bsRlgXdWeM6KFaFyW55juviQLxgCOL5cOKuMjKuZDVihxtOClcBq2oUWZf+WUG3cFxHAcG1U5GxUSzYBFxJXLdfKTxxV1JYeJmpzS04ag0VebJVXmfPd+Gr+Dh3YSkZ154dL7HNjWL2sYc4qPu41aPbaZ9B7NDoGxNUSlzuuuOU0jBcuSBDKjXLcs00bCvNm23hoPLkF9T4R4j4C30BENrkdxWWgFAyvbSOBqGgp3yaoc0vRwCQACK53BNQmaSIPEHDGcRt5PUp7rpYB4Vu0CXZaPFLaUHXY126QZdR3BNQro+QgX+5x1959CfuEu9aeT0rFkpOHNDI5jeztO24skYdixWFe3KZqWi9C2TutibGjO9a8i1CN2dwxynw5NIu3Zh0CcmuDjRpA9wl+uI1IY+/+Te12nCGUB4J3Me4ncWScjQyNS822c3TDgbLC+EMdLNunfbI8s0ucFs3D0jmLvEmHkXW0EyT4W65iy3BlfdeEBQhRkBLIDEPTutdLuWu+5S2s/FYj6ZocMd1ZwuUm+wGCS6JEzx2a8Jj9n2psAbzUu7qDrPOHgQsW9P3Xtu6oxWM69C+z02KCHwuJlBoTQAu4q77iEbHjfbtLmpcR3R2QVJkd3xt+FtD3yLuEl+D/rgkEo+Ie2ubF4xra5Oq61+cFLmP+3BpWRAsejehR8wsg1N22DoXKO9+d4wxXezju3fvUsnnEqpMTkqXuPTEKjDZ9gIruIndJSe7AQdc3kOnBaF3Ou663GXVKPzey5L5NGybyeMpw3p2MtwlHzO28MUvP+foTm9X7alXT5rg7vX1tbs7lk8YaMU/ROaD4HW62zJ3AMrHdQhcXB/zG7qBX27awDIeVIsvebPLYQn9ldiJd8Ju0GUwrq6uYtVaAt3l8Y6a9U++aTf9CevHtT+fQovO6COrPRTn1caPHz8wayLuuk/N+aCLUnVv1nQMQRrwWh23tu8JhDMmRdq14pnjLl95d3ehC7nL/Kh//MKSojNZwQ3sUqyD8hEv3ck5NylySQVb8oBo14pnjrtu0CVZyWflnJaX3MXdBczbN/RdBdd6MXdcbdsOZddHJVOJwQREN7V1k2CrULtWXuXyXfcpzX1PYfvQFHmypm1lZZ7wMFRmJy7lc2vb8LyygmvNmDWutmEs9wDLeh/dd7STMxzfhVfw4bTBFWy/6aUb2AGUSaN1YkGnFGMW3y0pYcLgiR05VhPsLml73jqB2eJCrZ3dHmBJUYLycuTdxXySLRpGLZ7Jd8LL+tBfm6Ozcn+0pppouSvyMoWqubVQZVxTRnYCi0sJZmzKbLdcGWKHmCXarayFmifY0JnkrtsHhaouFtArsYdIGd+dLNHm1iuV0WztntS2cYUq4+ra3A8sSiAdFAQKXbNThe48zPNK0ww2Caza3LOaNVHkfPaGBQBNTYS47WQJXklztya3FifQrsK6hesTwZQ9/cBSxUd3P0FCXgYBuRVucFkiW9nlHzPA1rGyLpqTuYttZeX8xMD6nkOvi75Nzqyns+ROYNHxDRg2K9kVxwMNXDI/U5joshPzKhl33QUitV/LY6DWd1fP2NwFJbihmxgLmrdrct6d3W1gcYMuMza/YepiHobPW7c0K4jrZxbzJHexyQ3vsXaIy5yQ7iHuAmdEZ0l3qdkfW7VlScVxjc3uBBbXx8k1IXaHknhJT3GXdwUSComM8/4nK5E86BsHgtjOpNdd5SCVDmpOXrroBAbEC8ek2g0q6JpjraWwStedwFI3KQoeXZifMVbEKemUv9AsrnArLrIlwcSy44E6yK0urSSudBp0Z6kgMt1Z8zqRFQRrcJVktx9YrGsqEy+XDYENeaLN8oe7GpvBNpVST3AXLQGfmCKUaKyVjulpmQ9Bq9gl0U93OlODJme/TKUxKcQXGNwDLMpXFaDBAl+0SUwtaIpOPtpFhrjomeCu9EQIQYtqtAI9VRwkusMlZoLODQQupVD6Vec7ESQhs5ggA1dd884Oi8YO8ZRxwaT1PrJ0pxJ6qJWP67fpPsA9dfnhwwdoykcqoJoUYvGTWaqXVDmHjmUdKTc4papu+dOnT+PdD5D5+PFj3Y5cbVvCAgHkEQjvWOJP5wpcy+YU8kwGrzSzL6XW+qmzjQYhLoBs0115L+6KVDHZzVvSLSx5s6vcTe6RzZk2W9SVeJ9aX7awwOvjvDu7WNQnLB5U9cuG4S7ZFd73xl1d5uzIEIk3S6X6hMWi0U4ehrt9BhiXu6Rr7QYs0NwnLIGRjS7H4K4ettf9h0ZwzFV7Xu52C8tcGJfVH4O7SpEtQ9okoKlkl8fwybZVKvQJSxXXSpSMxN0t88gS7JQ6tjIZeerEkq1WRRYDeoOlimslSsbgrmygbhbPSoCjjmx2BpWDPfzgbt3LPmGp62NGW+67lplmW95iS1yepttxl8QRHtALUZNeSnbd+XUWeU6yUBAC2bS3Je3kDWBpZ3wdzVV2iZsqkRwXVrXoBb4GbIN/kHKyL3ci8aZgsmGtCk1hqWVkUz3dvaYKvNWcssWbKojrblxMzhO1ysYPWqEwsL/RpRrQApZGNldX2zt3JboQC1vQIoi4loiQI4O1y/h8k4y2BbeawrLAnrM06Zq7esalxVqcOqsvDM4QUY8QWK63sDBFiKawpDrtsLxf7hJoCbfwY3IFXwaru0ugdEydvlPeaE0E4vcyGxa0ag3LApPO1aRf7sqyCDMyIXANam74FEbStauZZziZTuciLla1hsV1vM/CTrmrxGK7tBFwmbjrzhYKY+K2M8/1egNY3H77LOyRu8oqHonaoaaLrw2isJPe406VNFqZmuQPcc12JdvA0s7+6pq7466OEOSAXtUdtgoDRpJYB2kul9hDuVJWBDZ3g5pWbQt5S1ha2N9CZ1/chaxCDohb8oJgPSLxK1yCPTkln5iy2Ea5m1GstySjYXtYMsb0c6sv7oILz+yQZhviyjDARRgpcyb1l7kEy7e0KqDI9rAEBnR4OeO7lqlx3Uc5RxogMezkox4Rg5lIMHuz70Fo14cwicD/AcCS1ixv1KMiAAAAAElFTkSuQmCC"/>
  <p:tag name="POWERPOINTLATEX_PIXELSPEREMHEIGHT#692C206A2C206B" val="108.3333"/>
  <p:tag name="POWERPOINTLATEX_BASELINEOFFSET#692C206A2C206B" val="22"/>
  <p:tag name="POWERPOINTLATEX_CACHECONTENT#645F31" val="iVBORw0KGgoAAAANSUhEUgAAAFwAAABbCAIAAABxiHW3AAAGeklEQVR4Ae2c3VHkOhCFma37DhlABpABEAGEQAiEABEAEQAZQAaQAWQAEQARcL8qbfVopJbctmxZU+t5mJLbUv8cnW5L1sDq9/d3Z+7P5+fnx8cHXry9vX1/f9N4eXnhm49rPD09nZ2dOUmNb0Cp/yHUk5OTo6MjY4Tn5+c1nfzP6Na43S4uLhw1jGpB0NhzlG5/RtHSV4nLEfuoyqCsoKXdubF6vr6+StVAJ6UE4vCt6t/b2/v6+lJvTSWsmat5WylQKhcUnJwnfdQZPjw8VOWVcwcfGgKFnFpACRFQ04eCkmJQOH6864aY4pdeCbB+7mB6AUXwXzdaAeX9/V1dvPzTTFFzZ5aC0lD6qKDMQpMFlHUd8VtN1JSmCkorTFFzZ66C0jQocxWUBRS/kqzb89eU1gpKE0xpraC0C8qMBWUBZV1H/NbMNaXBgjI/UxosKI2CMm9BWUDxK8m6PclhmF8pjo+P19Y2W343/87sTNnJHzvY71IdLi8v1ZNQzii4G6u6vb31sXBttjxxz8qSUlB4XUZsBwcHcXiBhPnnxMsPD7CCPlzWP+XxXXLtIlCAg4kNAiMq5FCDz8PDA8fG0ocGr+zFCZH7GhgrHeZqDASF2OJMIX0gThwJQiGF4KIeaICOj1qsqo5kCChXV1f+3NImfTqDgTJuFGgSG4wIlHAJZHXCzlvpB4o/5xISQaoEiQ0LLsAq3BE9NBDGo+pLeoBC5HHK2BEhNjS4OsK3a/iI0G6hoOCnFZRyRNyEq1kj0HTmYB3WmEBREWGqB8SAKoEgaKCwTsydVkygqPnP47ZTu9pB1QZAjRQUfO4GhQdtMKVcshJTA7YIUxnUSEHpBoUFWIwIkmBtasFC+qR0DkhG0TluI8cUeVgEuPBkLXFCZUo7BYXQcqDIsiIApYQmmFRrSoWCAhPJegwx2flJTYKSInm597OsUHgsiF1CGwgKoAYEcZf8IjyvMX+X6VLVTldQ4HUQy0BQUjQpz/yaBYX5g9fxHHSCor95i7d8TnWqysSGUxIV7mAmU2M75e4PHzAB7/jOLBTzqhRQeEuouo6icu9VzSVqT09PVZ35sPN3lXMfleFoIXcK/76k5ktZdqoEMowsClNIRRXIkvl0CtUpBeuSX8r6G3de6/DBT4S7u7tqFBZhCMrz83MK3YlAKVR7c3NjibNXnzB9UjRBaaH3aFCZUq62V8CWziEoqt8oKiQ5GmoWFEvkmT4boMjf8sUDyudThbsc69jVcskGKKnlJmYmAqVcbTkEsYYFlBiTHRMo5STfooICSBugpB7G/lpAAdYg2qKCEoKSiq4881VQytWmHC6UbzAlpWsipuRBeXx8vL6+5oGY8mo6ebiiVS1RU1S5UTigoDDE7ch5G3J/f280NFY3E1MyP7yx+KHmTr54y+KgnKQWD4M+JlCCMX0vVVDyuSND8t36emLsvwHKRB5IhL5PeVtuC8aWt2QD7Zvr1d4AZQquDisobnGQB65XnL06TwvKz8+P+gYzX1CEWXOBEh5xqGTJv6DP3FURYdKINjNKfIAvmW7GWzFHAD0/doMpjFdPjkmBWHWn5O7ujtMWtZuEHd9lYeIePbyIL3l7Fmu2S0JQcCVelcgD0q6XpZeKr9MQmxDN8pZLPZ2QbtM2YiLF5xv4F3fLSIQgBC9tPwxMpIbzxKEnA1Md+sp9u67dmT5hTXEmY3rbz48FUwKDYih0cfrOpUARBFMd+iJCf99uESgEQ0i+unxpdL5SF4Xzggi3JFRRqFKP4c4o36OUWOeVGJXGQKaokfAocWbUbyJ3IWEbogXMCqinhi2Acl6jmhgmFCykMRwUPKDmSZxOI34H0XJJDH6CqD8xjqnnQ4wSmOhMWCjZCx3BQhpFoGDbd1eUAgGu8wkggw4Ze+DiY4c2hqPEJxHtERPHYSduSyPj5N8hFtTRgveiNG5wl/TpVEXAVNAAStGmUqxTZ2cH0S+NTlB6/EszllUkFNxhzp0BZp65Jaf29/fFpKXBOSSeiR4wJZv6KrEYos9qtQp6Yjr/MqQHKIHqbbkcAEq4ot2WUCf1cwFFgXcBZQFFQUARLUxZQFEQUEQLUxZQFAQU0cKUfw8U9SianYqChC/q3FBtbwd2av4WXKJmR8r2NbMd3/q9D2/IiVACdg22fIEkdQlqwa4dielXBymNLcjJBTsEscOyU/dvbT0ofjDxtPt3820f2f8By41VVNdAQUEAAAAASUVORK5CYII="/>
  <p:tag name="POWERPOINTLATEX_PIXELSPEREMHEIGHT#645F31" val="108.3333"/>
  <p:tag name="POWERPOINTLATEX_BASELINEOFFSET#645F31" val="16"/>
  <p:tag name="POWERPOINTLATEX_CACHECONTENT#4C5F31" val="iVBORw0KGgoAAAANSUhEUgAAAG0AAABaCAIAAAA95U8UAAAFBElEQVR4Ae2d21ncMBCFd/PlHagAOoAOgAqACiAd0AIVAB1AB9ABdAAdhAoWKiAnKExkyZ6VNZIlr8YPRNZdv8+MZNneLD8/Pxey4/7+/u7ujuo4OjqisCTw9PRExS8uLs7Pz+m0wsBSznFnZ+f9/T3r2La3t1erVdYmhJX/EJZH8dwQ0UQqjcsHO1TDz6GE8HgYoG2DKPjy8gK4v7+OwHoODg4gOmTuRQa7DqynWDbYdb7j4eGBH9jp6Smg5+vAZDUvcrfEcITKcrc+Wf0J5hmG1PPzc6+dogisGHa/tbXFFJ9RUoJ5hhktSA2lgu/GQMQY83J05h+b6ZBO7TwzCivHNBcro398e3vb29vr7Wb96+rebjORGfXYjlGDr3JkRDYiSTmOgMVkzeUfm3KO4JtLj005R+XIWOq4JNXjOF5DubP4x9acI+Bm0WNrzlE5Dpnp6HjV42hkvQXS+8cGnSPIptdjg85ROfbaaEyk6jGGml8msX9s0zkCa2I9tukclaNvoJExqsdIcE6xlP6xWecIpin12KxzVI6Odcafqh7j2dklk/nHlp0jgCbTY8vOUTnapikKqx5F+KhwGv/YuHMEzTR6bNw5Kkeyy/7A6+vr8fHx2dnZx8dHfw6KTfIG9dD7eWhlvq/R4+Mq8wkFRgGD40EleM+eeXkZ/eCbrzMVI3JeF17LMc33M6RuJ+D0xkmt8PTx8REyXPu5it/z1jlipQH1QW7wP/gb/W1aixwxdQCZrylJjHTdY65nbw/gHPf393uTkkdiPv31dayfWIfbxrd5Nzc3cZKU6pG5sFM6Rzg1HECEb8QODw+HWf1NAS/KgJUGDnQVkZLveTaHo0FjMyJYTuD6+tqJkZ9K7boGPWK1jFkCLPDVp0RTEpoijpU4R2PRhqOEhaSsiGMNYsTgDUdMawV/e2H2HPHrGGaGhVFLBCUsO3uOZNSXl5dCFqLi0Xe4NdxWk2PB2iV6IH5BHyga8rPZMfF6pDH4rU62cqxFjJJ93OIcsVogjmWdI5Q0Yz2SQ4T8d3d3fbOYNMY28vBwcedoWwNUGd7zkJz+BcjlH+1hOK1O4xxJjFg2FjdqEIi067Icr66uzI0gBgCIpe4FOwIK0bmfB+uMTi3WSe4HMkTQtIm9a797whhrNP+Ca+065vlMQeeIWxcYMo0z7bKR6FP9FFjLMcauSxk19mjhfO191ho8o2E9G44GomPUNNuQcEoF5sERO4zYoHUgIqb8svH7uo3mOP2e4+3tLczZd8pV/Zjh6OcKzLPd5CtHyBCWO+SOq+I4er5mVjx42EZTnjAAdvwcglRhE0zxb2P9/+/a+XqcHvFo07cvai3kGRNl7g3gdw6hdxxMK6ZgXWJcLFyOMCV7YYFOG7OCj0fASXJYmIe/9vrOyeCfolrUCWo4TEN+Hj8GTZycnPjxJWNsedM2VMkOBbQNMdrdTh72u4BrzLfSma9hUH4VFcbUs2wkOB2OvGunMmUD6ORkr7uEjzTN++Hh7c0i53K5dPoJu+Zfd+no0Smsp+EElGM4Ky6ncuTohKcpx3BWXE7lyNEJT1OO4ay4nMqRoxOephzDWXE5lSNHJzxNOYaz4nIqR5cOHpy4UYsFtvX8yE4Mvx3UWip2vHp3o7HjiU1FbJUOAWlxn8L5jwKNrMJ3kQHa2atGjLsf3tHqhp6M2nv3GTiPf02GFjnaaHxx2al82JbwH84wUtmPXa13AAAAAElFTkSuQmCC"/>
  <p:tag name="POWERPOINTLATEX_PIXELSPEREMHEIGHT#4C5F31" val="108.3333"/>
  <p:tag name="POWERPOINTLATEX_BASELINEOFFSET#4C5F31" val="16"/>
  <p:tag name="POWERPOINTLATEX_CACHECONTENT#645F7B54567D" val="iVBORw0KGgoAAAANSUhEUgAAALgAAABcCAIAAABShOgEAAAMPklEQVR4Ae2d7blNOxDH3fvc73RAB6iADlABJVABOqADHaADKkAHVIAK3N8xzjyzk0lW1mS97SPnwzYrK5nMyz8zk6y9tn9+/fp1be+/b9++ff36FSk+f/7848cPiA8fPvDJnxDv3r178OCBtIzPXSzwzy5A+fjx44sXL8AEyGhR++HDh2/fvm3pOfqsZIH/VuJbZ/vkyRMJIfVuevf+/ftKD2IXC/y7y6ySX9qnHkBpt9VKPXdLPVqFoBgJiABTSkM3btz4/v37SvoPto0W2AcornBfvny5c+dOfmsUKLlNtm/ZJ/W4et6+fdttH3nHNcvGjQcCClshV/kBFNcsGzceCChujUKBUoo0G1vqL5/uQECx5a16ZYQTNcW+xADKvvY/m9mPAhS2PO7hyogoB4HSUYDi5p1RoBwEJYhxaKCMcDKAklrAjSgDKKmZ9rs+REQZBcp+AGid+RBAccPJKFBafbhJv+MCZeSdTQDQOskASqul/vJ++wNlFChnAcH9gTIKlAGUJgu4QBkFSpPtNux00IgygLIhBpqm2hkoo0Bp8tIBOu0MFDfvjBOUAwAjFeGIQBl5J/XSAa4HUA7ghHMQYZUXwGzlce/evZIdbDfbZ0QUa42D0IsBha9G84YwNUf+1Vfet3j69GmOmFGgHAQETWLw7nHPH19Le/Xq1a1btyYnI07wlpedCwDlo2i0fQZ9EAt0RZTXr1/Lu+bW33gaTMirXCCDsEGkAU8QNPKp36qHtgOFHnknt8khWmKAJb/kb/WRXwBEzpBGDR5sfRlLnzxDiTnkbs5ktOxrgWuB6YkiCcZJPZMO5hcMZBQIY1ISVsKES2AUkGcM2cAC84BiY4O6Gce7gSSXXrEC1DTGKB8IGvNRo+UIFpgBFNCQp5t2lKAtHIgZEjmEsCiBJswcwShDhtwCrUDpR4nM7WYchctk/soVGC3bWKDpZy9+/vzJZiQpPwkJdgujzq4TsHJjCaNoH7+DUrfejnebjvCpLRKUIDGxQTe67Qpcv37drU7gMDbG7Wbcvuc0UJ49e8ZBSCIZTn38+HHS2HhZAkSpvZHt6LaqBSYO3DiYd6uKN2/ehMXKK2JhFQZK6ZlRWMJFBuaPLCxbzipl+XGywJ+9VaIJ6lSK3CXAh1epMOf3WuXQi8u62Tky5e/CZZVSSDcpiegIWhk1ectFHgXK5EC3Qw9kE72WvURNV2Bp7JkL11Y4t9zKT8Im5amlHgVdwiUwjeWw7Ml9nhbtXDvSsvpLApTCaqm/bS8VebZPnZ47O0goph6SjrtYkfLmzZt1Oep3FwQKIbQEFEIU5pgM7MRzlwMD0RQmFV0kF7jqMKoe0j99+qScSZ2wKi1LJOEWutRzmXJrIfgZcAIPO1CEhznJJRnFpOQNVGBe9h8Xd0uRqqQnZi0NaWnHIolMckl7y/CkT57F0JBGNE96li5dN4MP4kFpSN6OTTBootdcjXBYwoHLuZLksk22JBZgRgJEPsoHSjJYFYBLzmJWS+5aMccsJtrZugfZYK63GglXHmJJ43DbLckI9lYL7cbvfoNPTm3DCfYsrTEfKKVwAuonJ653SKwpEIw5xmqIQeeuYJHTlScAOLjZogSL1+2Q3y0tzpLncg6xFl0qBONKHHWAgsU1hCREZ95BEzya8OQy5hjVEA4xlJTkCXPTBQYRcFtuGVoAUIBV4xCQIR6ZXGkOUKhiXInh1Th9qVsJgjHHaN5hF1aasd7uytOjppouJpJqZO0fY1VXXO9qQHXrEu0G4WyP3V0AoutysWrMot3oimMCjwLY74ibCZjPnz+fJYZ2duXpURNhhLkSOlcL4Y5y0dzCbbLP+/fvxdfAZfIELwUKg22utZP1WFD4LOgYzTs9hzoLymMNBe26POmTX7oRxZZi+ZBwC3tjiX8sVLeOTjnb8AKtwTPt11EH6BTIlLONFSjiCT6VeYBw5YnlQZldt7iVqrAipwtcLFYZEr6lSaex7kyFKC0FbBqWSQaWQmjAMcqqJ38rE4vdTjU16MZsVQoeACjGsDRKqwviQqlP0n6SevT/9rO2E1pNkN9qbHGXC44JFCgaKivxb1IqV55+NZk3zKR05F0C0KSObge8LHYjKGgGd3vaxhOguItMeoeV18kWdIyWYCXL6qQVYkF5dBbhWYrK2q1CuHZeFiigRMpQ1tuf4/mKQJe3zg8oPIQSw2mWvdRl3r9rAEUk6AGKW8+6os7T9rI3X28QbpRT8x4e2VRUMn1n5maKUqyi3QrQQkvY7BTJlaeTp7qzsTx0lXVzQadgOhELDFZgBijPLbdPIkppY+zC/BKjTf+qEW1vhA4UKCJkCdOWf4V25XHDfoVJckt8QGOPudyxqMxuNpkucBlLOn8mUrhBlCzVs7kQ/q5fabSzN9JYDTc3di51c+WJbdTtFAQqVq1tCdAuAvpV1lgVe2B3zWpSAkpPLBX+utqsFeqOodQCoP12twoq7coTyIPKcEHCLXE616omHSIWKy0gbRNQOuHsFgQgpuIYHUK0DGhVH6LMLWqBTn3UZnfd5dppB81oFZvXFTypUazhLD2vPLYjf9NuQYBjKgWK+lI1zLjGG1x5XPfE5+gY6UqiBgkwfvnypQwnLFVsXufcBJQ6i8m7AcfoENdqkzPWOyhz222NiSz/dtpdG2Gg8D1L8MHssA0/Pb0Q3gYc4XjRevpn+wRotyCoFygyhGwdmG5yiCsPnpgcuE2HEiZiEirsYsNV5ZOIokxPcdJ1VXrpprKCdUilT1gmZW451POg7bkBXcoOFKRzZ18k6cik6wJFn2UnGtYdo6lhDaAocyvSGhNZ/nNpV55SpCkxXyzpyAQaW4Rwg0rSp/1STlFzTTBEhYnKENvIVThza6UTlPqkc++6dqsbLZkC04kZWZOLHDGc1ChMpg9mrXdj6U1PeCwroStnPhpgY8dxib3yy4MXKCKwa7pZFZt+M6ZeC+b2KbWkQAGJuSlBT2l8qd0FnCKmcnykNgpMWhJG293ojb7a4SCEmx+xXmOI1eGzglBd9xQo9M73PnMXt6IEHyitKIGoAEXOJVdynqLQCjNXu7pBF7kLIKyESoOASf6MVRsuknRkRgco3NAqQUVsn1JxhrMlZ4ncygqiBBRFVanDpJnqHc6iQBEVsJ61mNAteWTxpCPy+EDBwYmgLUEMLKsnFCVMo+5Xzd1FzHCZlE/oustjd4W/iiGEoDnGcL1RGDyRk8tKbSeSrJF0hLMPFO7l3q0/bqC/uoGAlESgJES5UFCQtaybgIcARG56JAmw2mCIBmYrc325srrWSDqibBEo3OahsfpexMWXCQK4xK82uYD6PB7kIcrCDia6gOq26PHQuRQoomO+UMUFFQvoprr/aX8+Sw0o9LYuVGgDC9zJXwIjwkal2gIrFk9wYzhMbLCBzkGWCx1r0YilikCsFL1iEtpRbvxDYDxiuykNOEQvN61rtzAxARThi/vxqMjhfnKXFTApBCAgoibwUoZuKJrk2d7BnRd/tHPYuKdaxhJutMCwoh2fK620pp8PFUHlV2tAtIKdCEEMAMJzvw3P+4iAT/mAM8LmXCbWfJM059k2dEl/zHrkHyy9e/eumkgVZKXlD4EfPXokEYVPfiRHOy9JbLxK9pruvAoUsZKbK/PMsnbSEWFOHgouCcCD8dJ9o5Wrnk9tz13oPAQiRhJj9LEr0bFU/y4i/ADKImZchYmLY1K/nYyUTVFCCyhpf5vLcmil98oFW86brEIxDUtwSxkCcyWYUI/q1lLz6eRBXGD2ZMhfEVHOMe8AC6p70Kz4UEIAxN5CDuXYUgihHdYgBlDWsOpiPCtlynZJ57c2AyiLOXUNRiWgxF8hDkuZpKKrd3mmBYo4wt3IkI8kJZF0Vjpey2FQ/OXqMPKONvBMCxQxY/LQQxplmwO9+k7H+PLqp56zBkrl1TsK2Mpd4+JlyCsOFM6jXKC4uX8Ziy7NxQ0qyJ8f5C898wm/KwsUIMITJc6sNFBbvUEPHWzLYWkX027tsqoKMx4KripHjDmP+jhrSsZyzCAnDUm7e8l6TZYsdSIHWas+oXQlKTXyEldyTMLlxuHkQra8vj2jFs4SSvbtaWe9HscI+sxPNCLA7CLbee96bFgmEtjLWUCxQYgA4z62ncVwwc6JUtsnHdHlvFPPgv44Miv5YorkxMnfIl9Jkf8BIfmWUj9oy5wAAAAASUVORK5CYII="/>
  <p:tag name="POWERPOINTLATEX_PIXELSPEREMHEIGHT#645F7B54567D" val="108.3333"/>
  <p:tag name="POWERPOINTLATEX_BASELINEOFFSET#645F7B54567D" val="17"/>
  <p:tag name="POWERPOINTLATEX_CACHECONTENT#31205C6C65712069203C206A203C206B205C6C6571206E" val="iVBORw0KGgoAAAANSUhEUgAAA0cAAABhCAIAAACSxU1iAAAeo0lEQVR4Ae2d4d0VNRPF0Z/f0QqQCsAKkArQCh6pAKkAqQCtAKkAqQDpQCrgpQKkAt6/RIaYzM5m7+7eu5s9zwfIZrOT5ORkZjLJ7v3iw4cP1/QnBISAEBACQqB3BN6/f//XX3/Ry/99/CPB5d9//22Jn3/++cmTJ73DoP71jMAX8up6Hl71TQgIASFwYATevn2Lo4bf9ueff7bA8PXXX797966lpMoIgW0i8NU2m6VWCQEhIASEgBCYicAvv/zyxx9/tAv5/vvv2wurpBDYIALy6jY4KGrSPwiwV4I6Zp/k22+//eGHH65fvy5chMBUBF68eJF23H766acbN25MfVzl945A2l1t74W8unasVHKbCKyyA/vs2TN0KB3+9ddfHzx4sM2eq1VbRuDx48eQxzQy2yJsoNy6dWvLbVbbNoXAq1ev0EKsCqxVOjJlUBwnwQ7s77//bv39eJruf8FuLGsA6RmDS4k9IrC8V2cuHXCw7nn58uUecVGbL4jA/fv3c0WcWoJjh0ZWxO6C47KjqnMtlDcbXl1dXeU5Sh8QAfYBbt++nXv8CQQdqjsgGfrr8pcLdompgj1OUboFxUpUOwIMAVGuu3fv8m/7U5sqSctrl44WErebdD5mU51SY86JQDog79boUsstqcyOEWBxyLmOuoPafq0xuUhOB4bsIrilShc7V8fimHOp9erngn07VNVpo8F2LdMWw6NHj3YHAl0YarPYNYSM8nMEbBbkmUoLgRwBdxNWXl0O0UXS3Riyi6CXKl0gVoc/d/PmzeIIywW7dLSqmQaESFl64lXbQTRAcNXWxsHhLFTehaK1bJoUOboUAjUCAfPZYqvLK+doCLx+/drtsrw6F5bzZPZkyM6D2FAtJ8bqCJCiOtkR4y8ww0O1Kn8RBJgGeHJDm0qdaSjc1nv37i2Cm4T0jUCgkXhhou++q3ctCLh+Px6/3pNoQW/xMocyZIujVwts8upY2SRFyWRgF4y3hPirZSnnbAgQ02KbCZfarRH1hPXa4/Yr0Tga71rlYGfWBUGZh0WA9Yy71OH7OHfu3DksLOq4IeB6dZ0tg62zW070asgujDm/LTH051K/bi5BlKEVMPNkSLjyT0OAQQm0Dy5R2oc9TfgWnqL9Nccw0ltom9qwCwRYeTIRChbh0rFa2EX71ci1EajpAVtYN65dr+QbAt0bMuvp+RPXgipjr46JwVk6wkVIGCopry6Ad+qteBrgW3fj+tARuoOeTRzDSE/FSuUPjgCbCbhxybEjANzN1Dj4sC7S/aGNJvIXkS8hMQLHMWQxDuvdbdqBTcqRf/HSMLdoSRI6gmCwrJ2I3y9mRIhv9fQVLvrSU3fWpofk1wignZ4/f17nK0cIuDEIFpCyaGtz42iGbG08h+RHXh3eW5oAJPT11yEEV82PpwG+NeFSOUCrDoGECwEh0BMCrleHLu2pj1vriwzZOUck8urw5HS4+JyDYXXxijFb20Tg2Hy0zDyBDuKuRifHRGkhIASEwCgC8upGIVqqgAzZUkhOkhN5dZMEqfAiCDANOLTLn/seKFXIn1sE58MK4aUzrBos0pLgsBxYpOM7JZJ9z6EAgRlR5OhyDgIyZHPQm/msvLqZAC72+Og0YLOVd411+GMxxA8mCDNMfNcCFQSD9f2/g1Fgme7umkjG/xwLHarL0ZiZliGbCeACjy/yIoY7VWgcC6BF5PcthG1WPDY0y9BwcpcyfYOg3q2HgL1TnBNMc3M9wHuV3AGR7M3ofC6Q2euQnbNfMmTnRDuoS7G6fHafOx1/U5vW4M8RX7lx48a5W6b6ukAgOKScvh3TRS/VidUR6IZIbgBC268zCSRDNhPAZR+XV7csnq3S4mlA3I7NVv706nEroCqXIcAmCGEVTmeyes6yPycxY9z9fK2UEPAQ6IxIOlTnDfKsPBmyWfCt87C8unVwHZZanEopCsqfKwDR5SQERg+14M8R/dWrEpNQPWDhLonkBup0qO40esuQnYbbGZ6SV3cGkP+tIp4G7IgRnGPLVfG58w1JRzWNmmGoBcH0tk1HY75KVzomkuvVaft1Ko1kyKYidu7ywZm79lvubKEnTJh2IR2X5H3DQHfgz7Ff1nH31bVVEdAh5VXhPY7w7onkvpHGUYTjDPHMnsqQzQTwPI9fW6QaeXVDMLpvjZnnLn9uCDfltyCQzLDRqUhgw4jPUaZFlMocGYEjEEk//zqH4TJkc9A787Py6tYCPJ4GhO5Y96xVt+T2jsCoGebwHB+y7h0G9W8uAschkvt6ECufuQj2/rwM2e5GWOfqigDH3Mt0KoWZgLp0ZeHP6bi6i4wyWxCID7VgpTg8x59OZ7aAeeQyRyOSu6EUHIw5MjfouwzZfgkgr26xsRs9ZSx/rsaaF+OT+4s7ooP8NT55TmyGD/u2DbAklEBAX3bMCTOUPiaR1vDqTH0BdTfvlcuQDU2cOt8IsIj9Mmmpotu3b5+4OF8kuuhOGFqGH7OI/I0LYauL8BvjWo96ytHxpmIEE2KY4RwxABRQBVDpktAvUynHKk8f8HQm/AETtF6OA+lEIU5QuTAq87BEWvZQHfYOTVUo/A7UlwxZu4rgAFWtf/iRErjRLoSSBDU4GzCk3iEVMpm2k2TqXN0kuMrCDAnTuzAt+SV3KVM+duxrSFwoxBwx0mwgHhuhz71nPhe+b47VAf05oBnlDxAx7zBRn3E8fOrgRFrqUB02e8gAp4mJZptqg7fATRmySaMQG30Y0rKwHOXSyapeXt2k0fxcOJ4GzG1cE/lzn/H6mMLQsvIwsqZVCOSu1z1Mm+LZo13GZhjFccC3bZhQ+fqYNDFycHApxF05dswaEQkQcrWT6592rQL3cn+OBRU6CmcR7vEHyPldctolX7akDNlU/M2lgwOJAKiggmA4AIFjV3AJQqKscBiMTvAHzYZ842pKwLEWnSavbuqYfmC0bFwL0LlkOBmPFugnV7zzB8AE7ibESMDsvEPcLcAExrzAQdLg4M5nA4eJvSObseCoMe+YXAkHFwSgK/QgNCNzwTbsSJSIlA+WMcfmEQmMaF4mSGO2TQLccxdUuXsEDwNpG7klQ3bCQKCcE4Vq3dLo2LEAMC7BE0hYmMK8VbWnQb15ATctr86Fxc/EmjKl06DW/zJU8ud84D7mGkFJuMUKbMHzUCY5mWGb8DXB0BrH9OdgS+7SBe4+KrLALSjskrCDTBGpGETIU7AiXZJflHQvzZAzNzHJdRmcvGI5gXzX86ufvUiODNlpsON+Jf3McNe2qaYZFq2oyIwgchoXFYVZhFqjOk1eXQG7fxlPA8aY2V4Psy/rkLlmbnFNhgCo6dvI+yGBe8kfNcPogmA9t5duntzO3KVzzapJZp4mg23/oj2PMzFFJGNCnjDlY6wgATHyMkNpM8P19kJ6xHy+XDjpUdM7VOOq+TJkc+A1MgCjK6fgAJd5SXt8iEuuTJYHtdjYHMirc5H8nIkVYQxqWFNO8uc+l1bKQyBe4tgTtVdXr3WscB8JkLGp7nKMu/EE7gOHoBdGHvCJXTqE4NbUMI4+FdS+l1siUjBSxdZYYkiwvEyi4JLNTRKufNfiJvlb8+pkyNwRbM9kiqWRDaxSHbI15uRcmrrOTPXm/3IIL2i5vLpBcJgG9SAZsvLnBoGrbphWzRcuVakPtfcMyHWxPnJiM0wggXlLmT46O6cXxopG58xmqCVG7fec5l38WRFpdAiYTUYGS8T7ANhdI15QMjAQ2/HqZMhGGdJSgAFN5An21uvARAoJ5y5dS11FmVpsbBnl1RUA/nuJTbX5XySAOPZOfIlHzQWrBKCtWoaQKHBOl0OF95sPIDbJ6y6jBVAfUxdz+0Ujbrlp0lHyJDlGthzYYG0d177xuyJSywDVp50SN4JDdblLF6wlhiQn+YEv2NLspcrIkC2FZPLgR9ypXO98SkOhlGxUYnWDa68OgcGaX15djeE/OZ9G5D//M6JoUv8B5Q4gYIwMWMijrj2Op9BAhdvNpo+Gxn+I9fFC/lwxchAmoQQNGt1cl0VgXkje+6WI1D6CUw/VNbp0NMAlm83rWN21t39mSWtPnpAhm4qqjTVecvBsDnKRJvTbqMRq+bbZlcukSXXJlPNlXk5pQwDeW9oSTFSCB/YLRZavxBAC/ARKmg8sU+Jfc3JPqLijMFTXlvPhzN27d3EvTDvkraWbrOdg16NHj078iZhcXC9pOJO6AjiNsLjw9oLHP/0QkaaOpkuJYHGF2U5BOFh3dXUVVBdoJ4TE6i4Qu+wtt5EyZFNBNvPkOlhJWuAYsGJHQqMSq9uGO1hnRjlD7t6kfHfmUOt+V8lMbHc+JCjpF3N+EkTHLGyGGYbECLhob2QXI255fBee2AGdeh7SaxHJBdBUChRyC7iZrs6dJMEVu4VMEem0UcCg1vNuSLGYvmqcla53uCmrJ0N2Gm2Kp5J5gktFfn7pRoUT93Dp8pJT0y7NApN6bWoFbnlTwcX82RS/3ZbHmcxt19tI3ZRJjtHjblKpABWXTIvjgjxcsqaMH9zy3Zg8uHqNlmPLfVyvbabIJnFgkglfr/HLShaRTsZzSLGQX8uc6tIhgSCKPYW+gn5s5tSSL54TU0iGLB4gVFCyTfF7V+6Skgfjp+Kq0103LiCvrgW6wTI42mZj0ujm/2pKDAEHbgmo+CwCj+ea0bDd75Ig1qH0K5iQQ2AeKt9WiRCjveOTTHi72AuWFJFmgu+GT+qIC86ZGU4wn1opVh/Gup7iVFGrlpchOw1eKJGsUswNd0lJ5qR1qdtCs4l5IjAi11wpUzNNC+e1kt6vYa4RoI90p+igXeLbsUo7+ThkXV0HOearxfoO0Nz5EE+hDeJDR+CA25fEE/gTTMUN9uhSTbJV7ySF2GjCL9Wp9npFpHas4pJGJFPUJIrYCWjPceniBmzwrgzZ1EExFgXqaGhJOT92y3jl7LV00At5dQE4zi0gtjE2fC2BRZdvZ6jh6YIMmFiOm7CVkMHY8pQr6lKZo2YYBxfmXKp5+6oX1ZmYMHVN6E7MwoRvHAoRadkBcpdY+aE6jPGhXDqDV4bMoBhNJBZhzoKSQ0tKZnTwVMstV3LcGHl1LcCWZTA8FojKfZGUlm+X8ErqcnT71Y2AAm8J+iavYQIddI1HIgMdocwm277RRgFXwnPqEWN3FHITvtEOf2yWiLT46AyFT2zrAIIlzvDv7nYGFoEL1smQjSLZYsjWW1K6kmP7KK9udEwHC8RTAqMO9JQZfF43PnwAn+T9FP+a5t0sSBr9TQ3NqAnfVGvzxohIORoLpt0gBw4cVRBBMWNJzva1zYKw1KLEwBqTqTlpeVBYsUWWlK7keBEir27q8JXlmRKK1pSgNF+zYV3MBC7j8HKz7BULurvGqSNMQjoFK1asXqIrBAITXpXdUIaItN5gmN+WaxjiLkxPs5RsFMzfI1uvC+eULEN2MtrrLSmHJMf2RV7dyUP5nwd1IOY/cDRf4MDlOjelF1niNDfhlIJmFfLGJ39ORuIUQGc/45pwMmcLXleAiLQevi62NmG5u309sx44Q5JlyIaQCfLXW1K6kkejHvptCZvmsxJ8NpofBsCDzheCuUQW5awL+YGB4AvUefkjpIECxOqeuha6LqYcIWAIcPrb0pZwj2zaXSU6RuD169c4KEEHuYvJRCE/fvz42bNn/ApOUPg4t2TIThjr9ZSPfR0sb9W4fQw80PZbbq9oB1q1XUg3JdEX+HBuFCqNDbCAWDf9Pbkj7kHd7cdX6K82zk4e9DUeHNqn2P55KRFpDT4g0w1y5KaxTqOxOUuzfc6shFgtVoasxsTNcaPCMNAt3J45tCwZfY1MO7DtIE8uGft2nPCgwGShvTwAZd3JsBdMiDK6XqlZC70rczaquiYcdp2tAXMqEpHmoDf0rBvPYDnNXgquGwmbp3UC924vWmio+8vmg0YQpDi4IVtvSQnsNTlb1Jq8umX570hjbNKr0fUIkXNYDXIyZR2IL5eFSda7MpeD/9+aXRO+i6CvQSciGRSLJNwVYxE+YcMkmLwobe2o5GMhQ5ajYen1lpRu1KBFrcmrs9FZN4GCCBaIB/TtXE8XJbvuMKwjnbjj0HnK5MozP2Uh1sH+H6ktJny92heULCItAubU8An+ikshJi+3FmlSN0JkyIqhXG9J6XKyhZDy6ooxWvcynhKMIs4Bmn3dRmxAOpGJ5O4U/+76UMuoScatl2+3OPummvDFG7C4QBFpJqQnhE/A3DXPcuzcsZAhM1hc36uIClvh9oT7ngRsbHEP5NW147xYSaaEG1xNLs4RfDticoU/xyXRu8UgvqggllMEX+sOphz5dssOzgkmfNkGrCdNRDoNW9c/I3NU2pBa3vVqc7TXJxeQIVtvSelSsYXDjKa8upMpPffB+JQ0vh2uD2XmVrPJ512nZ/76ZlN9jU0yLmxLLH1TPdpmY0424dvsTt0qEanGJM6ZEz5xT4awEotrPPLdIxuylZaUBORcDjeaDHl1F56P8ZQguoPP3plvNye2fOHRml4989C1Eylud8DzlNMhHHnCVX+drRCAQEQa4cGn2zPDJ8Sf0tws/lW47hPA/v8HNGQAsdKSksle0I9LFJ0PfZUrr66C5BIZTInR4/bd+HZzYsuXGJwF6oyPoSTfruXAxAJN6UvETBO+OzBEpNEhmx8+Ocg6YRTJEwocypCBz0pUcZ1F7GbjiMirawTqHMWw67Fvx2Cj1s/RlNXqoI/1KoSc+MuKPIWy5o/Eak1bXXBsklEQB3lXZkGgoURNp/ZF7YItOacoESlA27WIZAaPFLfcjxUwN4ti9SXjQjH+rW8dKgctDQ6ux5NmaweGjAFdaUkJerVOm2Qi5dVtbrqlKeGePEuDvevj9qfFls148/jmBmxig1D6brQyDa58u0lwzjfhk6rbVGERyR0O15lAgbiF3cyTvbpUNarbFXu0zL4NGaNpVil3wuDAzIF2xY6Syp76x8LObEF6HP2Sd8zSOmQ6B16Gpz/fzj1kNvqZOjPe3WxD05HYt+v4XZk5k6J4dr4JLwTu7lJEyodskfDJaV6dVc28zpukdJeGjGE1q2QODwkyZ474fBMpr27mEKz+eDwlcPsosHojFqoAC5RPAEujEOMael0ExyYZfLAQlInBOexds6NGpJQYpVN/iIlIaUwtYpFTYmr4xF0qjKpZq3q0ZH/0a+kRsARBin0ZstRflyfQoAWNoTJDOm3UCuQmUl7dELzbymdKuCvIpLz2MiWIP+XaNqVZmsRY2zuzoyG9WM5m744eQ5Fv546d2dGcVFNNuCt5p5ki0vzwCeYzp5OlR5cKVjWjsFP+nKHZfRgygBpyv0Z5EoO8iImUVxeDvK277HTHvh12bss6xV3cjC5t8WmSbh1dr2xrtCa2ZtQkYzYgwESpPRc3O2qmlwSZPfe5oW9HJpKrYSaFT9zTRKNLBTBPJBxdozYMYP9F9m7IGKGVlpQugaeaSHl1+5tC8ZSAFrx/tEHfbmhxEzfV1CXu7P6GanqL6S/DF2xVgAMEmC64wydcDTjJhHcIyqcuHZBIQxpmUvjEtdajyge7m7w60e8TAcf/36khSx1bY0kJIIlFxb9TTaS8unHybbMEqsqCWAUJuMTgTdJlZ+jjaeoSFyf1bnS9coYunLMK+hv7dvG3YM7Z1IvUBb1r2pOzNdpfBJy80uMQydUwaMIcjdG0KZycXaNnP8zGxwZ4tPYDFmDC7suQpTFaY0npEnh0RWGMNRMpr27f8yg4Jb21rSgjX64uyQwGABWZJg/+TVCs41uxSQYWm8kdg+B2zdWAU024K7nLzCMQyVyrXMNMVYMAlT+e0rGasqN4eCddkucMndqRIQONlZaUS5nIL2sGK2dHCNy4cePp06dpSrirh433hYVI0EJYjmNHAZfuwYPd3Lq6unrz5g2WxgUqjfvNmzefPXvWTZcbO+LuVrgoNQrsu9gRiLQIJdwAeaxazREMYk59s2t+7/ZlyFymQZJbt27Nh6KQEOs030Qu4obbW4pFg3R0dBF4G4XgADHGSQHx79a2olzPDL9kqHe2HoLWQ2UOlY8qCWY41ojwFRw4CCauoQWBg3R/Tje7JJKpi8IGnaAGCwlc4rcNAc6MS1SUmhqCaGr+xg0Z3VkkKlzDspSJvFaLPiEnWKMEZvuEivTIKAJMCbT2Bq27q3aHukP7bdF8gl4eEttBfmySMTBp9dZBT4MuuFzC+ooqAWjFrc6ItOCOfG3OmFMFenZpn6IAT8tUYj4CmzVkdG2lJaWr1oaQDEzkAl6dO51suUO4To7d0MAcLd8cNaOHiwB8hTapjKIvLkRp79VgLBLd+3auzqHXLlbKDBDohkgLhk/ApJhQQwfmbJNq6um9YER0a+MIuL4XhFlkSbmIifwCBAsG55evX7/GxOY5qfUpk9UJPakLFOW5xEjzl1pMonZ1ybx+/Xr9oHJ6QoDjX8U6GArduXMn7+P79+/Zy0gzh8KcGszvKp0j8PbtW6IIdqwnv0WaWYaxoQBnVopbe7/88ccfzaBaX+js8+fP7VKJdgQ6INI333xTWyK8/wcPHrTjYCUfPnyYrxywXBxvtbspgXFEU1EpEw1HUParwKfXy99++80CtNZHOPDu3Tu7PDmxjImM/eLgHM/J7XYfVPg6Hohu7haMyte46EccFKZHYsjQ+rgbKJbqSAq3GG71/AJJyixV3RbkuJ1VWHfm0OyaSDXtyTmZ9ugiAg25zFwdcZfFUroLFRcJ0swcOz1+NgRgQk6MlM7pMbMl803kyA5sUUHdmaVy5NXNpMJeHkchFqRiHUxOoUODgyx76emZ25ksjevumN7pw/ykOG6tefro3ZlpU1e3UyLVfECr1L1rz6k1FZMLmfxZXXLp2vHspmQdqIMPCzowNfGmmsiRHdi7d+/S3ERiRPOX0ov8a5KRRrrYiVukCgnZJgIEsfHboG/dPJQmQZc1XhGv6+ovh/1r0OPPxZb+Ai/I73qurboD0h8lTuvR7ohU7JmySsSmzN8VZUeM+ULMr4aRqcTeQn/HG+qeKidHgOMKsCtXsNCALwflZeanYxMZ6/ARr25+4yRBCAwhgMYkvsJfKoCWZENW/twQXO35mGQUDb6da42QA9ScS5tv89qbtGBJHapbEMxY1L6IhD6B9vQINcKO2IL0fvHiBWrKwhDSVDFtur+bzqGiXYlz4WCt59mfZiLl1XXPQHXwuAgEkQbM3k7fRFn2XPxxyTGl510SaQoAKisEdoOAfltiN0OlhgqBqQjYLwrUZyeGwnhTqzhzefetfNpA+OTMLTlUdf0R6VDDp84eCgF5dYcabnX2iAgkk8z+Ue76uGd+t4+O7YLlTeXQujbuc0BWSvdEpJUgklghcHEEtAN78SFQA4TA+RB49epVcu92+sKEDtWdjythTXsnUtg53RQCO0ZAXt2OB09NFwJHQ0CH6o424uqvEBACkxDQDuwkuFRYCAiBiyEwdKiOdx4v1iZVLASEgBDYEgLy6rY0GmqLEBACwwi4h+p4EWS9LwsMt0V3hIAQEAJbREBe3RZHRW0SAkKgRiB9jazI3+lrH0UvdCkEhIAQWAQBnatbBEYJEQJCYAICfMaTzyDzfXYibeyftnwwluP5+Tu8qTLefuUTLS2PT2icigoBISAEdovAV7tt+eoNx/Ds9JteQMNPmsjUrU4RVTAdAX6ugOhaHnXDM2NrdfTTJPxURl0bosTzGhblCAFDQIbMoDhIQrE6f6D5ljof3/fv7SG30VLuoStqYz8I4NIRb7PfiLOOEbF78+aNXdYJN1DHU4iSV1fDpRwhkBCQITsgE+TV+YPufkDBL7rVXDa2nj9/vtXWqV1HROD+/ft5lC6HgHBd8Am97777rvYF40dy4UoLgWMiIEN2wHHX2xIHHHR1WQhcAAF2goZcurg1jx8/rl06flQ78AJjgborBISAEOgVAXl1/si6h3j8opvMZQcWs7fJpqlRB0WA0FrQc7ZT3bsvXryomczpiEePHrnllSkEhIAhIENmUBwnoR3YwbHWIdNBaHRDCExHgJBb7Z8lMRy2e/nyZS2Szw5zi1dl81u4dE+fPs1zlBYCQmAIARmyIWR6zdc7sIMjy6dN9XXTQXR0QwhMRGAoGocY19vjDQnOhhYuHS+9PnnyZGLNKi4EjouADNnRxl47sEcbcfVXCFwGAVw0DgYUdZPDYbv6hByBvSJKR0k+cSeXrgBQl0JACAiBHAF5dTkaSgsBIbAWAnyCpPgdiPRpkqurK6uS3SK+xXDz5s0ieodHyAsT9+7ds5JKCAEhIASEQI2AztXVmChHCAiBtRB4+PBhcYKbL2anGB4f/a6/+03EDg+vDuat1T7JFQJCQAjsGQF5dXsePbVdCOwQAQ7M4ajFr8Ti5/FWBH+jvzmxQwDUZCEgBITAWgjIq1sLWckVAkIgQIDNVhw79lX5s2LE7diWJT4nZ84wUUIICAEh0I7A/wFp7s9ewAsUxQAAAABJRU5ErkJggg=="/>
  <p:tag name="POWERPOINTLATEX_PIXELSPEREMHEIGHT#31205C6C65712069203C206A203C206B205C6C6571206E" val="108.3333"/>
  <p:tag name="POWERPOINTLATEX_BASELINEOFFSET#31205C6C65712069203C206A203C206B205C6C6571206E" val="22"/>
  <p:tag name="POWERPOINTLATEX_REFCOUNTER#575F31" val="2"/>
  <p:tag name="POWERPOINTLATEX_REFCOUNTER#575F6E" val="2"/>
  <p:tag name="POWERPOINTLATEX_REFCOUNTER#692C206A2C206B" val="2"/>
  <p:tag name="POWERPOINTLATEX_REFCOUNTER#31205C6C65712069203C206A203C206B205C6C6571206E" val="2"/>
  <p:tag name="POWERPOINTLATEX_REFCOUNTER#645F31" val="2"/>
  <p:tag name="POWERPOINTLATEX_REFCOUNTER#4C5F31" val="2"/>
  <p:tag name="POWERPOINTLATEX_REFCOUNTER#645F7B54567D" val="2"/>
  <p:tag name="POWERPOINTLATEX_REFCOUNTER#5C6C616E676C6520575F312C575F322C5C6C646F74732C575F6E205C72616E676C65" val="3"/>
  <p:tag name="POWERPOINTLATEX_REFCOUNTER#575F69" val="2"/>
  <p:tag name="POWERPOINTLATEX_REFCOUNTER#69203C206A" val="2"/>
  <p:tag name="POWERPOINTLATEX_REFCOUNTER#475F69" val="3"/>
  <p:tag name="POWERPOINTLATEX_REFCOUNTER#475F6A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ENTRY[0].CODE" val="\langle W_1,W_2,\ldots,W_n \rangle"/>
  <p:tag name="POWERPOINTLATEX_ENTRY[0].FONTSIZE" val="26"/>
  <p:tag name="POWERPOINTLATEX_ENTRY[0].SHAPEID" val="1035"/>
  <p:tag name="POWERPOINTLATEX_ENTRY[0].STARTINDEX" val="71"/>
  <p:tag name="POWERPOINTLATEX_ENTRY[0].LENGTH" val="28"/>
  <p:tag name="POWERPOINTLATEX_ENTRY[1].CODE" val="W_1"/>
  <p:tag name="POWERPOINTLATEX_ENTRY[1].FONTSIZE" val="23"/>
  <p:tag name="POWERPOINTLATEX_ENTRY[1].SHAPEID" val="1036"/>
  <p:tag name="POWERPOINTLATEX_ENTRY[1].STARTINDEX" val="100"/>
  <p:tag name="POWERPOINTLATEX_ENTRY[1].LENGTH" val="5"/>
  <p:tag name="POWERPOINTLATEX_ENTRY.LENGTH" val="3"/>
  <p:tag name="POWERPOINTLATEX_ENTRY[2].CODE" val="W_n"/>
  <p:tag name="POWERPOINTLATEX_ENTRY[2].FONTSIZE" val="23"/>
  <p:tag name="POWERPOINTLATEX_ENTRY[2].SHAPEID" val="1037"/>
  <p:tag name="POWERPOINTLATEX_ENTRY[2].STARTINDEX" val="228"/>
  <p:tag name="POWERPOINTLATEX_ENTRY[2].LENGTH" val="6"/>
  <p:tag name="POWERPOINTLATEX_TYPE" val="HasCompiledInlin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25"/>
  <p:tag name="POWERPOINTLATEX_CODE" val="\langle W_1,W_2,\ldots,W_n \rangle"/>
  <p:tag name="POWERPOINTLATEX_TYPE" val="Inline"/>
  <p:tag name="POWERPOINTLATEX_LINKID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175"/>
  <p:tag name="POWERPOINTLATEX_CODE" val="W_1"/>
  <p:tag name="POWERPOINTLATEX_TYPE" val="Inline"/>
  <p:tag name="POWERPOINTLATEX_LINKID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1851852"/>
  <p:tag name="POWERPOINTLATEX_CODE" val="W_n"/>
  <p:tag name="POWERPOINTLATEX_TYPE" val="Inline"/>
  <p:tag name="POWERPOINTLATEX_LINKID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ENTRY[0].CODE" val="\langle W_1,W_2,\ldots,W_n \rangle"/>
  <p:tag name="POWERPOINTLATEX_ENTRY[0].FONTSIZE" val="26"/>
  <p:tag name="POWERPOINTLATEX_ENTRY[0].SHAPEID" val="2110"/>
  <p:tag name="POWERPOINTLATEX_ENTRY[0].STARTINDEX" val="218"/>
  <p:tag name="POWERPOINTLATEX_ENTRY[0].LENGTH" val="28"/>
  <p:tag name="POWERPOINTLATEX_ENTRY[1].CODE" val="W_i"/>
  <p:tag name="POWERPOINTLATEX_ENTRY[1].FONTSIZE" val="23"/>
  <p:tag name="POWERPOINTLATEX_ENTRY[1].SHAPEID" val="2111"/>
  <p:tag name="POWERPOINTLATEX_ENTRY[1].STARTINDEX" val="294"/>
  <p:tag name="POWERPOINTLATEX_ENTRY[1].LENGTH" val="5"/>
  <p:tag name="POWERPOINTLATEX_ENTRY[2].CODE" val="G_i"/>
  <p:tag name="POWERPOINTLATEX_ENTRY[2].FONTSIZE" val="23"/>
  <p:tag name="POWERPOINTLATEX_ENTRY[2].SHAPEID" val="2112"/>
  <p:tag name="POWERPOINTLATEX_ENTRY[2].STARTINDEX" val="401"/>
  <p:tag name="POWERPOINTLATEX_ENTRY[2].LENGTH" val="5"/>
  <p:tag name="POWERPOINTLATEX_ENTRY[3].CODE" val="i &lt; j"/>
  <p:tag name="POWERPOINTLATEX_ENTRY[3].FONTSIZE" val="23"/>
  <p:tag name="POWERPOINTLATEX_ENTRY[3].SHAPEID" val="2113"/>
  <p:tag name="POWERPOINTLATEX_ENTRY[3].STARTINDEX" val="415"/>
  <p:tag name="POWERPOINTLATEX_ENTRY[3].LENGTH" val="8"/>
  <p:tag name="POWERPOINTLATEX_ENTRY[4].CODE" val="G_i"/>
  <p:tag name="POWERPOINTLATEX_ENTRY[4].FONTSIZE" val="23"/>
  <p:tag name="POWERPOINTLATEX_ENTRY[4].SHAPEID" val="2114"/>
  <p:tag name="POWERPOINTLATEX_ENTRY[4].STARTINDEX" val="425"/>
  <p:tag name="POWERPOINTLATEX_ENTRY[4].LENGTH" val="5"/>
  <p:tag name="POWERPOINTLATEX_ENTRY.LENGTH" val="6"/>
  <p:tag name="POWERPOINTLATEX_ENTRY[5].CODE" val="G_j"/>
  <p:tag name="POWERPOINTLATEX_ENTRY[5].FONTSIZE" val="23"/>
  <p:tag name="POWERPOINTLATEX_ENTRY[5].SHAPEID" val="2115"/>
  <p:tag name="POWERPOINTLATEX_ENTRY[5].STARTINDEX" val="451"/>
  <p:tag name="POWERPOINTLATEX_ENTRY[5].LENGTH" val="5"/>
  <p:tag name="POWERPOINTLATEX_TYPE" val="HasCompiledInlines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25"/>
  <p:tag name="POWERPOINTLATEX_CODE" val="\langle W_1,W_2,\ldots,W_n \rangle"/>
  <p:tag name="POWERPOINTLATEX_TYPE" val="Inline"/>
  <p:tag name="POWERPOINTLATEX_LINKID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1851852"/>
  <p:tag name="POWERPOINTLATEX_CODE" val="W_i"/>
  <p:tag name="POWERPOINTLATEX_TYPE" val="Inline"/>
  <p:tag name="POWERPOINTLATEX_LINKID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1829268"/>
  <p:tag name="POWERPOINTLATEX_CODE" val="G_i"/>
  <p:tag name="POWERPOINTLATEX_TYPE" val="Inline"/>
  <p:tag name="POWERPOINTLATEX_LINKID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2380952"/>
  <p:tag name="POWERPOINTLATEX_CODE" val="i &lt; j"/>
  <p:tag name="POWERPOINTLATEX_TYPE" val="Inline"/>
  <p:tag name="POWERPOINTLATEX_LINKID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1829268"/>
  <p:tag name="POWERPOINTLATEX_CODE" val="G_i"/>
  <p:tag name="POWERPOINTLATEX_TYPE" val="Inline"/>
  <p:tag name="POWERPOINTLATEX_LINKID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2947368"/>
  <p:tag name="POWERPOINTLATEX_CODE" val="G_j"/>
  <p:tag name="POWERPOINTLATEX_TYPE" val="Inline"/>
  <p:tag name="POWERPOINTLATEX_LINKID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TYPE" val="HasCompiledInlines"/>
  <p:tag name="POWERPOINTLATEX_ENTRY.LENGTH" val="5"/>
  <p:tag name="POWERPOINTLATEX_ENTRY[4].FONTSIZE" val="26"/>
  <p:tag name="POWERPOINTLATEX_ENTRY[4].SHAPEID" val="2075"/>
  <p:tag name="POWERPOINTLATEX_ENTRY[4].LENGTH" val="7"/>
  <p:tag name="POWERPOINTLATEX_ENTRY[4].STARTINDEX" val="205"/>
  <p:tag name="POWERPOINTLATEX_ENTRY[4].CODE" val="d_{TV}"/>
  <p:tag name="POWERPOINTLATEX_ENTRY[3].FONTSIZE" val="26"/>
  <p:tag name="POWERPOINTLATEX_ENTRY[3].SHAPEID" val="2074"/>
  <p:tag name="POWERPOINTLATEX_ENTRY[3].LENGTH" val="4"/>
  <p:tag name="POWERPOINTLATEX_ENTRY[3].STARTINDEX" val="150"/>
  <p:tag name="POWERPOINTLATEX_ENTRY[3].CODE" val="L_1"/>
  <p:tag name="POWERPOINTLATEX_ENTRY[2].FONTSIZE" val="26"/>
  <p:tag name="POWERPOINTLATEX_ENTRY[2].SHAPEID" val="2073"/>
  <p:tag name="POWERPOINTLATEX_ENTRY[2].LENGTH" val="4"/>
  <p:tag name="POWERPOINTLATEX_ENTRY[2].STARTINDEX" val="138"/>
  <p:tag name="POWERPOINTLATEX_ENTRY[2].CODE" val="d_1"/>
  <p:tag name="POWERPOINTLATEX_ENTRY[1].FONTSIZE" val="26"/>
  <p:tag name="POWERPOINTLATEX_ENTRY[1].SHAPEID" val="2072"/>
  <p:tag name="POWERPOINTLATEX_ENTRY[1].LENGTH" val="29"/>
  <p:tag name="POWERPOINTLATEX_ENTRY[1].STARTINDEX" val="89"/>
  <p:tag name="POWERPOINTLATEX_ENTRY[1].CODE" val="1 \leq i &lt; j &lt; k \leq n"/>
  <p:tag name="POWERPOINTLATEX_ENTRY[0].FONTSIZE" val="26"/>
  <p:tag name="POWERPOINTLATEX_ENTRY[0].SHAPEID" val="2071"/>
  <p:tag name="POWERPOINTLATEX_ENTRY[0].LENGTH" val="8"/>
  <p:tag name="POWERPOINTLATEX_ENTRY[0].STARTINDEX" val="75"/>
  <p:tag name="POWERPOINTLATEX_ENTRY[0].CODE" val="i, j, k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2268041"/>
  <p:tag name="POWERPOINTLATEX_CODE" val="i, j, k"/>
  <p:tag name="POWERPOINTLATEX_TYPE" val="Inline"/>
  <p:tag name="POWERPOINTLATEX_LINKID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2268041"/>
  <p:tag name="POWERPOINTLATEX_CODE" val="1 \leq i &lt; j &lt; k \leq n"/>
  <p:tag name="POWERPOINTLATEX_TYPE" val="Inline"/>
  <p:tag name="POWERPOINTLATEX_LINKID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1758242"/>
  <p:tag name="POWERPOINTLATEX_CODE" val="d_1"/>
  <p:tag name="POWERPOINTLATEX_TYPE" val="Inline"/>
  <p:tag name="POWERPOINTLATEX_LINKID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1777778"/>
  <p:tag name="POWERPOINTLATEX_CODE" val="L_1"/>
  <p:tag name="POWERPOINTLATEX_TYPE" val="Inline"/>
  <p:tag name="POWERPOINTLATEX_LINKID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BASELINEOFFSET" val="0.1847826"/>
  <p:tag name="POWERPOINTLATEX_CODE" val="d_{TV}"/>
  <p:tag name="POWERPOINTLATEX_TYPE" val="Inline"/>
  <p:tag name="POWERPOINTLATEX_LINKID" val="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1353</TotalTime>
  <Words>1009</Words>
  <Application>Microsoft Office PowerPoint</Application>
  <PresentationFormat>On-screen Show (4:3)</PresentationFormat>
  <Paragraphs>184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Origin</vt:lpstr>
      <vt:lpstr>On the Utility of Curricula in  Unsupervised Learning of Probabilistic Grammars</vt:lpstr>
      <vt:lpstr>Outline</vt:lpstr>
      <vt:lpstr>Probabilistic Grammars</vt:lpstr>
      <vt:lpstr>Probabilistic Grammars</vt:lpstr>
      <vt:lpstr>Learning a grammar from a corpus</vt:lpstr>
      <vt:lpstr>Current Approaches</vt:lpstr>
      <vt:lpstr>Grammar Learning with a Curriculum</vt:lpstr>
      <vt:lpstr>Curriculum Learning [Bengio et al., 2009]</vt:lpstr>
      <vt:lpstr>Experiments</vt:lpstr>
      <vt:lpstr>Experimental Results</vt:lpstr>
      <vt:lpstr>Questions</vt:lpstr>
      <vt:lpstr>The Incremental Construction Hypothesis</vt:lpstr>
      <vt:lpstr>Theoretical Analysis</vt:lpstr>
      <vt:lpstr>Slide 14</vt:lpstr>
      <vt:lpstr>Guidelines for Curriculum Design</vt:lpstr>
      <vt:lpstr>Guideline for Algorithm Design</vt:lpstr>
      <vt:lpstr>Experiments on Synthetic Data</vt:lpstr>
      <vt:lpstr>Experiments on Synthetic Data</vt:lpstr>
      <vt:lpstr>Length-based Curriculum</vt:lpstr>
      <vt:lpstr>Analysis on Real Data</vt:lpstr>
      <vt:lpstr>Evidence from WSJ30</vt:lpstr>
      <vt:lpstr>Evidence from WSJ30</vt:lpstr>
      <vt:lpstr>Evidence from WSJ30</vt:lpstr>
      <vt:lpstr>Conclusion</vt:lpstr>
      <vt:lpstr>Thank You!</vt:lpstr>
      <vt:lpstr>Backup</vt:lpstr>
      <vt:lpstr>Slide 27</vt:lpstr>
      <vt:lpstr>Slide 28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Kewei Tu</dc:creator>
  <cp:lastModifiedBy>Kewei Tu</cp:lastModifiedBy>
  <cp:revision>140</cp:revision>
  <dcterms:created xsi:type="dcterms:W3CDTF">2006-08-16T00:00:00Z</dcterms:created>
  <dcterms:modified xsi:type="dcterms:W3CDTF">2011-07-20T09:59:02Z</dcterms:modified>
</cp:coreProperties>
</file>