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3"/>
  </p:notesMasterIdLst>
  <p:handoutMasterIdLst>
    <p:handoutMasterId r:id="rId34"/>
  </p:handoutMasterIdLst>
  <p:sldIdLst>
    <p:sldId id="256" r:id="rId2"/>
    <p:sldId id="277" r:id="rId3"/>
    <p:sldId id="258" r:id="rId4"/>
    <p:sldId id="293" r:id="rId5"/>
    <p:sldId id="316" r:id="rId6"/>
    <p:sldId id="287" r:id="rId7"/>
    <p:sldId id="298" r:id="rId8"/>
    <p:sldId id="299" r:id="rId9"/>
    <p:sldId id="300" r:id="rId10"/>
    <p:sldId id="317" r:id="rId11"/>
    <p:sldId id="315" r:id="rId12"/>
    <p:sldId id="294" r:id="rId13"/>
    <p:sldId id="313" r:id="rId14"/>
    <p:sldId id="261" r:id="rId15"/>
    <p:sldId id="267" r:id="rId16"/>
    <p:sldId id="309" r:id="rId17"/>
    <p:sldId id="262" r:id="rId18"/>
    <p:sldId id="265" r:id="rId19"/>
    <p:sldId id="302" r:id="rId20"/>
    <p:sldId id="303" r:id="rId21"/>
    <p:sldId id="295" r:id="rId22"/>
    <p:sldId id="308" r:id="rId23"/>
    <p:sldId id="306" r:id="rId24"/>
    <p:sldId id="311" r:id="rId25"/>
    <p:sldId id="312" r:id="rId26"/>
    <p:sldId id="320" r:id="rId27"/>
    <p:sldId id="273" r:id="rId28"/>
    <p:sldId id="321" r:id="rId29"/>
    <p:sldId id="297" r:id="rId30"/>
    <p:sldId id="272" r:id="rId31"/>
    <p:sldId id="274" r:id="rId32"/>
  </p:sldIdLst>
  <p:sldSz cx="9144000" cy="6858000" type="screen4x3"/>
  <p:notesSz cx="6797675" cy="98567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52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3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51275" y="1"/>
            <a:ext cx="2946400" cy="492125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1"/>
            <a:ext cx="2946400" cy="492125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C906A99-2189-40A0-AD31-639509EDD2F5}" type="datetimeFigureOut">
              <a:rPr lang="he-IL" smtClean="0"/>
              <a:pPr/>
              <a:t>י"ח/תמוז/תשע"א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51275" y="9361489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9361489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82ADE56-B4F0-4463-93C4-13BFD6B8AAAD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28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28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AA5C5-3945-4701-B6F2-B760B0D62035}" type="datetimeFigureOut">
              <a:rPr lang="en-US" smtClean="0"/>
              <a:pPr/>
              <a:t>7/20/2011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935038" y="739775"/>
            <a:ext cx="4927600" cy="3695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79768" y="4681974"/>
            <a:ext cx="5438140" cy="44355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1" y="9362239"/>
            <a:ext cx="2945659" cy="4928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3850444" y="9362239"/>
            <a:ext cx="2945659" cy="4928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31068F-31E4-45F5-8B9A-598D06F203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89227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1"/>
          <p:cNvGrpSpPr/>
          <p:nvPr/>
        </p:nvGrpSpPr>
        <p:grpSpPr>
          <a:xfrm>
            <a:off x="0" y="0"/>
            <a:ext cx="9144000" cy="6400800"/>
            <a:chOff x="0" y="0"/>
            <a:chExt cx="9144000" cy="6400800"/>
          </a:xfrm>
        </p:grpSpPr>
        <p:sp>
          <p:nvSpPr>
            <p:cNvPr id="16" name="Rectangle 15"/>
            <p:cNvSpPr/>
            <p:nvPr/>
          </p:nvSpPr>
          <p:spPr>
            <a:xfrm>
              <a:off x="1828800" y="4572000"/>
              <a:ext cx="68580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0" y="0"/>
              <a:ext cx="9144000" cy="6400800"/>
              <a:chOff x="0" y="0"/>
              <a:chExt cx="9144000" cy="64008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0"/>
                <a:ext cx="1828800" cy="64008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0" y="4572000"/>
                <a:ext cx="9144000" cy="18288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reflection blurRad="6350" stA="50000" endA="300" endPos="38500" dist="508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0" y="45720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553200"/>
            <a:ext cx="1676400" cy="228600"/>
          </a:xfrm>
        </p:spPr>
        <p:txBody>
          <a:bodyPr vert="horz" lIns="91440" tIns="45720" rIns="91440" bIns="45720" rtlCol="0" anchor="t" anchorCtr="0"/>
          <a:lstStyle>
            <a:lvl1pPr marL="0" algn="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17F44582-C1BF-41B9-A2E6-52D6052ECB7B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1553" y="6553200"/>
            <a:ext cx="1676400" cy="228600"/>
          </a:xfrm>
        </p:spPr>
        <p:txBody>
          <a:bodyPr anchor="t" anchorCtr="0"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70076" y="6553200"/>
            <a:ext cx="762000" cy="228600"/>
          </a:xfrm>
          <a:noFill/>
          <a:ln>
            <a:noFill/>
          </a:ln>
          <a:effectLst/>
        </p:spPr>
        <p:txBody>
          <a:bodyPr/>
          <a:lstStyle>
            <a:lvl1pPr algn="ctr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EF7697FD-D14A-46A0-B01D-F6FC898744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5867400"/>
            <a:ext cx="6570722" cy="457200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>
                    <a:alpha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4648200"/>
            <a:ext cx="6553200" cy="1219200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D7A81-ED78-4DCA-BF11-30B69696FB7B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25146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28800" y="2514600"/>
              <a:ext cx="73152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667000"/>
            <a:ext cx="6629400" cy="1143000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4495800"/>
            <a:ext cx="1524000" cy="20574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200000"/>
              </a:lnSpc>
              <a:buNone/>
              <a:defRPr sz="16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lnSpc>
                <a:spcPct val="150000"/>
              </a:lnSpc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1152" y="6556248"/>
            <a:ext cx="1673352" cy="228600"/>
          </a:xfrm>
        </p:spPr>
        <p:txBody>
          <a:bodyPr/>
          <a:lstStyle/>
          <a:p>
            <a:fld id="{51D48DB6-0189-4CD5-9EEB-92BC8B92075F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2808" y="6556248"/>
            <a:ext cx="1673352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67656" y="6556248"/>
            <a:ext cx="762000" cy="228600"/>
          </a:xfrm>
          <a:noFill/>
          <a:ln>
            <a:noFill/>
          </a:ln>
          <a:effectLst/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EF7697FD-D14A-46A0-B01D-F6FC898744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4DBE-1A26-4F87-A636-7BA36E37570E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91697"/>
            <a:ext cx="2971800" cy="639762"/>
          </a:xfrm>
        </p:spPr>
        <p:txBody>
          <a:bodyPr vert="horz" lIns="91440" tIns="45720" rIns="91440" bIns="45720" rtlCol="0" anchor="ctr" anchorCtr="0">
            <a:noAutofit/>
          </a:bodyPr>
          <a:lstStyle>
            <a:lvl1pPr marL="0" indent="0">
              <a:buNone/>
              <a:defRPr sz="2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47925" y="3137647"/>
            <a:ext cx="2971800" cy="2999232"/>
          </a:xfr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5000" y="2291697"/>
            <a:ext cx="2971800" cy="639762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5000" y="3137647"/>
            <a:ext cx="2971800" cy="3001962"/>
          </a:xfr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EB64B-FC0D-4A2C-933B-A3BCC7014AEC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0" y="0"/>
            <a:ext cx="9144000" cy="1676400"/>
            <a:chOff x="0" y="0"/>
            <a:chExt cx="9144000" cy="16764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1440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Oval 9"/>
            <p:cNvSpPr/>
            <p:nvPr/>
          </p:nvSpPr>
          <p:spPr>
            <a:xfrm>
              <a:off x="495300" y="4191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4EDDF-C223-4004-B75B-5B371531D85D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/>
          <p:nvPr/>
        </p:nvGrpSpPr>
        <p:grpSpPr>
          <a:xfrm>
            <a:off x="0" y="0"/>
            <a:ext cx="1828800" cy="1676400"/>
            <a:chOff x="457200" y="457200"/>
            <a:chExt cx="1828800" cy="1676400"/>
          </a:xfrm>
        </p:grpSpPr>
        <p:sp>
          <p:nvSpPr>
            <p:cNvPr id="8" name="Rectangle 7"/>
            <p:cNvSpPr/>
            <p:nvPr/>
          </p:nvSpPr>
          <p:spPr>
            <a:xfrm>
              <a:off x="457200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Oval 8"/>
            <p:cNvSpPr/>
            <p:nvPr/>
          </p:nvSpPr>
          <p:spPr>
            <a:xfrm>
              <a:off x="952500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D8FFF-4DD0-43E3-B12B-301191FB33BC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6624" y="2446991"/>
            <a:ext cx="5715000" cy="353119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90"/>
            <a:ext cx="1524000" cy="2362200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400" b="1">
                <a:solidFill>
                  <a:srgbClr val="000000">
                    <a:alpha val="50196"/>
                  </a:srgb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3C379-573B-4029-86AB-1E01440689C0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06624" y="2450592"/>
            <a:ext cx="5715000" cy="3529584"/>
          </a:xfrm>
          <a:noFill/>
          <a:ln w="101600" cmpd="sng">
            <a:miter lim="800000"/>
          </a:ln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89"/>
            <a:ext cx="1527048" cy="23591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50000"/>
              </a:lnSpc>
              <a:buNone/>
              <a:defRPr sz="14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50000"/>
              </a:lnSpc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D51D3-EB86-4D57-8A64-3EEA40B03B35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71C2F-D5B1-44E2-AF35-5307C72C26DD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9144000" cy="6858000"/>
            <a:chOff x="-442912" y="457200"/>
            <a:chExt cx="9144000" cy="6858000"/>
          </a:xfrm>
        </p:grpSpPr>
        <p:sp>
          <p:nvSpPr>
            <p:cNvPr id="18" name="Rectangle 17"/>
            <p:cNvSpPr/>
            <p:nvPr/>
          </p:nvSpPr>
          <p:spPr>
            <a:xfrm>
              <a:off x="-442912" y="457200"/>
              <a:ext cx="9129712" cy="167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872288" y="457200"/>
              <a:ext cx="182880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872288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Oval 20"/>
            <p:cNvSpPr/>
            <p:nvPr/>
          </p:nvSpPr>
          <p:spPr>
            <a:xfrm>
              <a:off x="7367588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2298700"/>
            <a:ext cx="1447800" cy="38274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0"/>
            <a:ext cx="5943600" cy="3840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61F96-91C5-4511-88BE-1016AB331D98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48600" y="533400"/>
            <a:ext cx="762000" cy="609600"/>
          </a:xfrm>
        </p:spPr>
        <p:txBody>
          <a:bodyPr/>
          <a:lstStyle/>
          <a:p>
            <a:fld id="{EF7697FD-D14A-46A0-B01D-F6FC898744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457200" y="0"/>
              <a:ext cx="86868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Oval 10"/>
            <p:cNvSpPr/>
            <p:nvPr/>
          </p:nvSpPr>
          <p:spPr>
            <a:xfrm>
              <a:off x="495300" y="4191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86000"/>
            <a:ext cx="6248400" cy="3840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149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E040B445-D340-48D2-989D-CA1F55B241FF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384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400" y="533400"/>
            <a:ext cx="762000" cy="60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EF7697FD-D14A-46A0-B01D-F6FC8987440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r" defTabSz="914400" rtl="0" eaLnBrk="1" latinLnBrk="0" hangingPunct="1">
        <a:spcBef>
          <a:spcPct val="0"/>
        </a:spcBef>
        <a:buNone/>
        <a:defRPr sz="4400" kern="1200" cap="small" spc="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1800"/>
        </a:spcBef>
        <a:buClr>
          <a:schemeClr val="accent1"/>
        </a:buClr>
        <a:buSzPct val="80000"/>
        <a:buFont typeface="Wingdings" pitchFamily="2" charset="2"/>
        <a:buChar char="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800"/>
        </a:spcBef>
        <a:buClr>
          <a:schemeClr val="accent2"/>
        </a:buClr>
        <a:buSzPct val="80000"/>
        <a:buFont typeface="Wingdings" pitchFamily="2" charset="2"/>
        <a:buChar char="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1200"/>
        </a:spcBef>
        <a:buClr>
          <a:schemeClr val="accent3"/>
        </a:buClr>
        <a:buSzPct val="80000"/>
        <a:buFont typeface="Wingdings" pitchFamily="2" charset="2"/>
        <a:buChar char="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1200"/>
        </a:spcBef>
        <a:buClr>
          <a:schemeClr val="accent4"/>
        </a:buClr>
        <a:buSzPct val="80000"/>
        <a:buFont typeface="Wingdings" pitchFamily="2" charset="2"/>
        <a:buChar char="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1200"/>
        </a:spcBef>
        <a:buClr>
          <a:schemeClr val="accent5"/>
        </a:buClr>
        <a:buSzPct val="80000"/>
        <a:buFont typeface="Wingdings" pitchFamily="2" charset="2"/>
        <a:buChar char="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57200" algn="l" defTabSz="914400" rtl="0" eaLnBrk="1" latinLnBrk="0" hangingPunct="1">
        <a:spcBef>
          <a:spcPts val="1200"/>
        </a:spcBef>
        <a:buClr>
          <a:schemeClr val="accent6"/>
        </a:buClr>
        <a:buSzPct val="90000"/>
        <a:buFont typeface="Wingdings" pitchFamily="2" charset="2"/>
        <a:buChar char="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200"/>
        </a:spcBef>
        <a:buClr>
          <a:schemeClr val="accent1"/>
        </a:buClr>
        <a:buSzPct val="70000"/>
        <a:buFont typeface="Wingdings" pitchFamily="2" charset="2"/>
        <a:buChar char="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200"/>
        </a:spcBef>
        <a:buClr>
          <a:schemeClr val="accent3"/>
        </a:buClr>
        <a:buFont typeface="Courier New" pitchFamily="49" charset="0"/>
        <a:buChar char="o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2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9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724400"/>
            <a:ext cx="6858000" cy="152400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Guni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Sharon,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Roni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Stern, Meir Goldenberg, Ariel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Felner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Ben-Gurion University of The Negev</a:t>
            </a:r>
          </a:p>
          <a:p>
            <a:pPr algn="ctr"/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Department of Information Systems Engineering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Israel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3352800"/>
            <a:ext cx="67818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 </a:t>
            </a:r>
            <a:r>
              <a:rPr lang="en-US" dirty="0" smtClean="0"/>
              <a:t>increasing cost tree search </a:t>
            </a:r>
            <a:r>
              <a:rPr lang="en-US" dirty="0"/>
              <a:t>for </a:t>
            </a:r>
            <a:r>
              <a:rPr lang="en-US" dirty="0" smtClean="0"/>
              <a:t>optimal </a:t>
            </a:r>
            <a:br>
              <a:rPr lang="en-US" dirty="0" smtClean="0"/>
            </a:br>
            <a:r>
              <a:rPr lang="en-US" dirty="0" smtClean="0"/>
              <a:t>multi-agent </a:t>
            </a:r>
            <a:r>
              <a:rPr lang="en-US" dirty="0" err="1" smtClean="0"/>
              <a:t>pathfinding</a:t>
            </a:r>
            <a:endParaRPr lang="en-US" dirty="0"/>
          </a:p>
        </p:txBody>
      </p:sp>
      <p:pic>
        <p:nvPicPr>
          <p:cNvPr id="5" name="Picture 4" descr="Money_Tre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33800" y="228600"/>
            <a:ext cx="2980389" cy="2971800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5486400"/>
            <a:ext cx="762000" cy="91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6300" y="1943100"/>
            <a:ext cx="6248400" cy="3840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In </a:t>
            </a:r>
            <a:r>
              <a:rPr lang="en-US" b="1" dirty="0" smtClean="0"/>
              <a:t>M</a:t>
            </a:r>
            <a:r>
              <a:rPr lang="en-US" dirty="0" smtClean="0"/>
              <a:t>ulti-</a:t>
            </a:r>
            <a:r>
              <a:rPr lang="en-US" b="1" dirty="0" smtClean="0"/>
              <a:t>A</a:t>
            </a:r>
            <a:r>
              <a:rPr lang="en-US" dirty="0" smtClean="0"/>
              <a:t>gent </a:t>
            </a:r>
            <a:r>
              <a:rPr lang="en-US" b="1" dirty="0" smtClean="0"/>
              <a:t>P</a:t>
            </a:r>
            <a:r>
              <a:rPr lang="en-US" dirty="0" smtClean="0"/>
              <a:t>ath </a:t>
            </a:r>
            <a:r>
              <a:rPr lang="en-US" b="1" dirty="0" smtClean="0"/>
              <a:t>F</a:t>
            </a:r>
            <a:r>
              <a:rPr lang="en-US" dirty="0" smtClean="0"/>
              <a:t>inding we would like to find</a:t>
            </a:r>
          </a:p>
          <a:p>
            <a:r>
              <a:rPr lang="en-US" dirty="0" smtClean="0"/>
              <a:t>A </a:t>
            </a:r>
            <a:r>
              <a:rPr lang="en-US" b="1" dirty="0" smtClean="0"/>
              <a:t>path for each agent</a:t>
            </a:r>
            <a:r>
              <a:rPr lang="en-US" dirty="0" smtClean="0"/>
              <a:t>, such that </a:t>
            </a:r>
          </a:p>
          <a:p>
            <a:pPr lvl="1"/>
            <a:r>
              <a:rPr lang="en-US" dirty="0" smtClean="0"/>
              <a:t>The </a:t>
            </a:r>
            <a:r>
              <a:rPr lang="en-US" b="1" dirty="0" smtClean="0"/>
              <a:t>different paths won’t overlap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Task: Minimize the </a:t>
            </a:r>
            <a:r>
              <a:rPr lang="en-US" b="1" dirty="0" smtClean="0"/>
              <a:t>total travel cost </a:t>
            </a:r>
          </a:p>
        </p:txBody>
      </p:sp>
      <p:pic>
        <p:nvPicPr>
          <p:cNvPr id="4" name="Picture 3" descr="traffic junction free for a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71800" y="4038600"/>
            <a:ext cx="4000500" cy="2667000"/>
          </a:xfrm>
          <a:prstGeom prst="rect">
            <a:avLst/>
          </a:prstGeom>
        </p:spPr>
      </p:pic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1676400"/>
            <a:ext cx="1828800" cy="21698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Background</a:t>
            </a:r>
            <a:endParaRPr lang="en-US" sz="1100" b="1" dirty="0" smtClean="0">
              <a:solidFill>
                <a:srgbClr val="C00000"/>
              </a:solidFill>
            </a:endParaRP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Previous work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ICTS formalization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Theoretical analysis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Do it faster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Summery</a:t>
            </a:r>
          </a:p>
          <a:p>
            <a:pPr>
              <a:buFont typeface="Arial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Robotics</a:t>
            </a:r>
          </a:p>
          <a:p>
            <a:r>
              <a:rPr lang="en-US" dirty="0" smtClean="0"/>
              <a:t>Video games</a:t>
            </a:r>
          </a:p>
          <a:p>
            <a:r>
              <a:rPr lang="en-US" dirty="0" smtClean="0"/>
              <a:t>Vehicle routing</a:t>
            </a:r>
          </a:p>
          <a:p>
            <a:r>
              <a:rPr lang="en-US" dirty="0" smtClean="0"/>
              <a:t>Air/Train traffic control</a:t>
            </a:r>
            <a:endParaRPr lang="en-US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5" descr="500px-Spooks_Air_Traffic_Control_Screen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4505276"/>
            <a:ext cx="4049486" cy="2276524"/>
          </a:xfrm>
          <a:prstGeom prst="rect">
            <a:avLst/>
          </a:prstGeom>
        </p:spPr>
      </p:pic>
      <p:pic>
        <p:nvPicPr>
          <p:cNvPr id="7" name="Picture 6" descr="tank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0" y="1813560"/>
            <a:ext cx="3352800" cy="2682240"/>
          </a:xfrm>
          <a:prstGeom prst="rect">
            <a:avLst/>
          </a:prstGeom>
        </p:spPr>
      </p:pic>
      <p:sp>
        <p:nvSpPr>
          <p:cNvPr id="13" name="Right Arrow 12"/>
          <p:cNvSpPr/>
          <p:nvPr/>
        </p:nvSpPr>
        <p:spPr>
          <a:xfrm>
            <a:off x="4572000" y="2971800"/>
            <a:ext cx="1066800" cy="30480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2" name="Curved Right Arrow 11"/>
          <p:cNvSpPr/>
          <p:nvPr/>
        </p:nvSpPr>
        <p:spPr>
          <a:xfrm rot="21343092">
            <a:off x="1902584" y="4109193"/>
            <a:ext cx="611806" cy="1143000"/>
          </a:xfrm>
          <a:prstGeom prst="curvedRightArrow">
            <a:avLst>
              <a:gd name="adj1" fmla="val 25000"/>
              <a:gd name="adj2" fmla="val 48948"/>
              <a:gd name="adj3" fmla="val 25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1676400"/>
            <a:ext cx="1828800" cy="21698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Background</a:t>
            </a:r>
            <a:endParaRPr lang="en-US" sz="1100" b="1" dirty="0" smtClean="0">
              <a:solidFill>
                <a:srgbClr val="C00000"/>
              </a:solidFill>
            </a:endParaRP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Previous work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ICTS formalization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Theoretical analysis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Do it faster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Summery</a:t>
            </a:r>
          </a:p>
          <a:p>
            <a:pPr>
              <a:buFont typeface="Arial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28600"/>
            <a:ext cx="6705600" cy="11430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Previous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828800"/>
            <a:ext cx="7696200" cy="4648200"/>
          </a:xfrm>
        </p:spPr>
        <p:txBody>
          <a:bodyPr>
            <a:noAutofit/>
          </a:bodyPr>
          <a:lstStyle/>
          <a:p>
            <a:pPr lvl="1"/>
            <a:r>
              <a:rPr lang="en-US" sz="2400" b="1" u="sng" dirty="0" smtClean="0"/>
              <a:t>Decoupled approach</a:t>
            </a:r>
            <a:r>
              <a:rPr lang="en-US" sz="2400" b="1" dirty="0" smtClean="0"/>
              <a:t>:  </a:t>
            </a:r>
            <a:r>
              <a:rPr lang="en-US" dirty="0" smtClean="0"/>
              <a:t>Every agent plans separately.</a:t>
            </a:r>
          </a:p>
          <a:p>
            <a:pPr marL="914400" lvl="2" indent="0">
              <a:buNone/>
            </a:pPr>
            <a:r>
              <a:rPr lang="en-US" sz="2000" b="1" dirty="0" smtClean="0">
                <a:solidFill>
                  <a:srgbClr val="0033CC"/>
                </a:solidFill>
              </a:rPr>
              <a:t>+ Fast</a:t>
            </a:r>
          </a:p>
          <a:p>
            <a:pPr marL="914400" lvl="2" indent="0">
              <a:buNone/>
            </a:pPr>
            <a:r>
              <a:rPr lang="en-US" sz="2000" b="1" dirty="0" smtClean="0">
                <a:solidFill>
                  <a:srgbClr val="FF0000"/>
                </a:solidFill>
              </a:rPr>
              <a:t>- Non optimal</a:t>
            </a:r>
          </a:p>
          <a:p>
            <a:pPr marL="914400" lvl="2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- </a:t>
            </a:r>
            <a:r>
              <a:rPr lang="en-US" sz="2000" b="1" dirty="0" smtClean="0">
                <a:solidFill>
                  <a:srgbClr val="FF0000"/>
                </a:solidFill>
              </a:rPr>
              <a:t>Many times not complete</a:t>
            </a:r>
            <a:endParaRPr lang="en-US" sz="2000" b="1" dirty="0">
              <a:solidFill>
                <a:srgbClr val="FF0000"/>
              </a:solidFill>
            </a:endParaRPr>
          </a:p>
          <a:p>
            <a:pPr lvl="1">
              <a:buNone/>
            </a:pPr>
            <a:r>
              <a:rPr lang="en-US" dirty="0" smtClean="0"/>
              <a:t>	([</a:t>
            </a:r>
            <a:r>
              <a:rPr lang="en-US" dirty="0" err="1" smtClean="0"/>
              <a:t>Dresner</a:t>
            </a:r>
            <a:r>
              <a:rPr lang="en-US" dirty="0" smtClean="0"/>
              <a:t> and Stone, 2008], [Jansen and Sturtevant, 2008], [Silver, 2005], [Wang and </a:t>
            </a:r>
            <a:r>
              <a:rPr lang="en-US" dirty="0" err="1" smtClean="0"/>
              <a:t>Botea</a:t>
            </a:r>
            <a:r>
              <a:rPr lang="en-US" dirty="0" smtClean="0"/>
              <a:t>, 2008])</a:t>
            </a:r>
          </a:p>
          <a:p>
            <a:pPr lvl="1"/>
            <a:r>
              <a:rPr lang="en-US" sz="2400" b="1" u="sng" dirty="0" smtClean="0"/>
              <a:t>Centralized approach</a:t>
            </a:r>
            <a:r>
              <a:rPr lang="en-US" sz="2400" b="1" dirty="0" smtClean="0"/>
              <a:t>: </a:t>
            </a:r>
            <a:r>
              <a:rPr lang="en-US" sz="1800" dirty="0" smtClean="0"/>
              <a:t>agents are planned together</a:t>
            </a:r>
          </a:p>
          <a:p>
            <a:pPr marL="914400" lvl="2" indent="0">
              <a:buNone/>
            </a:pPr>
            <a:r>
              <a:rPr lang="en-US" b="1" dirty="0">
                <a:solidFill>
                  <a:srgbClr val="0033CC"/>
                </a:solidFill>
              </a:rPr>
              <a:t>+ Can be optimal</a:t>
            </a:r>
          </a:p>
          <a:p>
            <a:pPr marL="914400" lvl="2" indent="0">
              <a:buNone/>
            </a:pPr>
            <a:r>
              <a:rPr lang="en-US" b="1" dirty="0">
                <a:solidFill>
                  <a:srgbClr val="0033CC"/>
                </a:solidFill>
              </a:rPr>
              <a:t>+ Complete</a:t>
            </a:r>
          </a:p>
          <a:p>
            <a:pPr marL="914400" lvl="2" indent="0">
              <a:buNone/>
            </a:pPr>
            <a:r>
              <a:rPr lang="en-US" b="1" dirty="0">
                <a:solidFill>
                  <a:srgbClr val="FF0000"/>
                </a:solidFill>
              </a:rPr>
              <a:t>- Exponentially hard</a:t>
            </a:r>
          </a:p>
          <a:p>
            <a:pPr lvl="2">
              <a:buNone/>
            </a:pPr>
            <a:r>
              <a:rPr lang="en-US" dirty="0" smtClean="0"/>
              <a:t>([Ryan, 2008], [Ryan, 2010], [</a:t>
            </a:r>
            <a:r>
              <a:rPr lang="en-US" dirty="0" err="1" smtClean="0"/>
              <a:t>Standley</a:t>
            </a:r>
            <a:r>
              <a:rPr lang="en-US" dirty="0" smtClean="0"/>
              <a:t>, 2010], [Wang and </a:t>
            </a:r>
            <a:r>
              <a:rPr lang="en-US" dirty="0" err="1" smtClean="0"/>
              <a:t>Botea</a:t>
            </a:r>
            <a:r>
              <a:rPr lang="en-US" dirty="0" smtClean="0"/>
              <a:t>, 2008])</a:t>
            </a:r>
            <a:endParaRPr lang="en-US" sz="1400" dirty="0" smtClean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1676400"/>
            <a:ext cx="1828800" cy="21698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1"/>
                </a:solidFill>
              </a:rPr>
              <a:t>Background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400" b="1" dirty="0" smtClean="0">
                <a:solidFill>
                  <a:srgbClr val="C00000"/>
                </a:solidFill>
              </a:rPr>
              <a:t>Previous work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ICTS formalization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Theoretical analysis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Do it faster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Summery</a:t>
            </a:r>
          </a:p>
          <a:p>
            <a:pPr>
              <a:buFont typeface="Arial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A*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>
              <a:spcBef>
                <a:spcPts val="600"/>
              </a:spcBef>
              <a:buClr>
                <a:schemeClr val="accent1"/>
              </a:buClr>
            </a:pPr>
            <a:r>
              <a:rPr lang="en-US" dirty="0" smtClean="0"/>
              <a:t>Previous work used A* to solve this problem </a:t>
            </a:r>
          </a:p>
          <a:p>
            <a:pPr marL="457200" lvl="1">
              <a:spcBef>
                <a:spcPts val="600"/>
              </a:spcBef>
              <a:buClr>
                <a:schemeClr val="accent1"/>
              </a:buClr>
              <a:buNone/>
            </a:pPr>
            <a:r>
              <a:rPr lang="en-US" dirty="0" smtClean="0"/>
              <a:t>	 [</a:t>
            </a:r>
            <a:r>
              <a:rPr lang="en-US" dirty="0" err="1" smtClean="0"/>
              <a:t>Standley</a:t>
            </a:r>
            <a:r>
              <a:rPr lang="en-US" dirty="0" smtClean="0"/>
              <a:t>, 2010]</a:t>
            </a:r>
          </a:p>
          <a:p>
            <a:r>
              <a:rPr lang="en-US" dirty="0" smtClean="0"/>
              <a:t>The heuristic used to guide the A* search is the Sum of Individual Costs (SIC).</a:t>
            </a:r>
          </a:p>
          <a:p>
            <a:r>
              <a:rPr lang="en-US" dirty="0" smtClean="0"/>
              <a:t>SIC is the sum of shortest paths of each agent assuming that no other agent exist.</a:t>
            </a:r>
          </a:p>
          <a:p>
            <a:r>
              <a:rPr lang="en-US" dirty="0" smtClean="0"/>
              <a:t>For the 15 puzzle, assuming each tile is an agent, this is Manhattan Distance.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1676400"/>
            <a:ext cx="1828800" cy="21698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1"/>
                </a:solidFill>
              </a:rPr>
              <a:t>Background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400" b="1" dirty="0" smtClean="0">
                <a:solidFill>
                  <a:srgbClr val="C00000"/>
                </a:solidFill>
              </a:rPr>
              <a:t>Previous work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ICTS formalization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Theoretical analysis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Do it faster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Summery</a:t>
            </a:r>
          </a:p>
          <a:p>
            <a:pPr>
              <a:buFont typeface="Arial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miley Face 25"/>
          <p:cNvSpPr/>
          <p:nvPr/>
        </p:nvSpPr>
        <p:spPr>
          <a:xfrm>
            <a:off x="3962400" y="3962400"/>
            <a:ext cx="762000" cy="609600"/>
          </a:xfrm>
          <a:prstGeom prst="smileyFace">
            <a:avLst/>
          </a:prstGeom>
          <a:solidFill>
            <a:srgbClr val="FF0000"/>
          </a:solidFill>
          <a:ln w="28575">
            <a:solidFill>
              <a:srgbClr val="002060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7" name="Smiley Face 26"/>
          <p:cNvSpPr/>
          <p:nvPr/>
        </p:nvSpPr>
        <p:spPr>
          <a:xfrm>
            <a:off x="6019800" y="4800600"/>
            <a:ext cx="762000" cy="609600"/>
          </a:xfrm>
          <a:prstGeom prst="smileyFace">
            <a:avLst/>
          </a:prstGeom>
          <a:solidFill>
            <a:srgbClr val="00B0F0"/>
          </a:solidFill>
          <a:ln w="28575">
            <a:solidFill>
              <a:srgbClr val="002060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819400" y="2895600"/>
          <a:ext cx="5105400" cy="3352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21080"/>
                <a:gridCol w="1021080"/>
                <a:gridCol w="1021080"/>
                <a:gridCol w="1021080"/>
                <a:gridCol w="1021080"/>
              </a:tblGrid>
              <a:tr h="89170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170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4698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4698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228600"/>
            <a:ext cx="6858000" cy="1143000"/>
          </a:xfrm>
        </p:spPr>
        <p:txBody>
          <a:bodyPr>
            <a:noAutofit/>
          </a:bodyPr>
          <a:lstStyle/>
          <a:p>
            <a:pPr algn="l"/>
            <a:r>
              <a:rPr lang="en-US" dirty="0" smtClean="0"/>
              <a:t>A* search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038600" y="4050268"/>
            <a:ext cx="685800" cy="369332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Stay!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095719" y="6260068"/>
            <a:ext cx="4465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Expanding this state results in 25 new states!</a:t>
            </a:r>
            <a:endParaRPr lang="en-US" b="1" dirty="0"/>
          </a:p>
        </p:txBody>
      </p:sp>
      <p:sp>
        <p:nvSpPr>
          <p:cNvPr id="22" name="הסבר מלבני מעוגל 21"/>
          <p:cNvSpPr/>
          <p:nvPr/>
        </p:nvSpPr>
        <p:spPr>
          <a:xfrm>
            <a:off x="2209800" y="3048000"/>
            <a:ext cx="1447800" cy="838200"/>
          </a:xfrm>
          <a:prstGeom prst="wedgeRoundRectCallout">
            <a:avLst>
              <a:gd name="adj1" fmla="val 81288"/>
              <a:gd name="adj2" fmla="val 5280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 possible</a:t>
            </a:r>
          </a:p>
          <a:p>
            <a:pPr algn="ctr"/>
            <a:r>
              <a:rPr lang="en-US" dirty="0" smtClean="0"/>
              <a:t>moves</a:t>
            </a:r>
          </a:p>
          <a:p>
            <a:pPr algn="ctr"/>
            <a:endParaRPr lang="en-US" dirty="0"/>
          </a:p>
        </p:txBody>
      </p:sp>
      <p:sp>
        <p:nvSpPr>
          <p:cNvPr id="23" name="הסבר מלבני מעוגל 22"/>
          <p:cNvSpPr/>
          <p:nvPr/>
        </p:nvSpPr>
        <p:spPr>
          <a:xfrm>
            <a:off x="6934200" y="3962400"/>
            <a:ext cx="1447800" cy="838200"/>
          </a:xfrm>
          <a:prstGeom prst="wedgeRoundRectCallout">
            <a:avLst>
              <a:gd name="adj1" fmla="val -72809"/>
              <a:gd name="adj2" fmla="val 4681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 possible</a:t>
            </a:r>
          </a:p>
          <a:p>
            <a:pPr algn="ctr"/>
            <a:r>
              <a:rPr lang="en-US" dirty="0" smtClean="0"/>
              <a:t>moves</a:t>
            </a:r>
          </a:p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2438400" y="2209800"/>
            <a:ext cx="5867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400" dirty="0" smtClean="0"/>
              <a:t>State – a set of locations, one per agent.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096000" y="4876800"/>
            <a:ext cx="685800" cy="369332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Stay!</a:t>
            </a:r>
            <a:endParaRPr lang="en-US" dirty="0"/>
          </a:p>
        </p:txBody>
      </p:sp>
      <p:cxnSp>
        <p:nvCxnSpPr>
          <p:cNvPr id="37" name="Straight Arrow Connector 36"/>
          <p:cNvCxnSpPr/>
          <p:nvPr/>
        </p:nvCxnSpPr>
        <p:spPr>
          <a:xfrm rot="5400000">
            <a:off x="6249194" y="5638006"/>
            <a:ext cx="3048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5400000">
            <a:off x="4190206" y="4799806"/>
            <a:ext cx="3048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4800600" y="4265612"/>
            <a:ext cx="3810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6858000" y="5105400"/>
            <a:ext cx="3810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rot="5400000" flipH="1" flipV="1">
            <a:off x="4153694" y="3694906"/>
            <a:ext cx="3810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5400000" flipH="1" flipV="1">
            <a:off x="6211094" y="4533106"/>
            <a:ext cx="3810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rot="10800000" flipV="1">
            <a:off x="3505201" y="4267198"/>
            <a:ext cx="381000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0800000">
            <a:off x="5562600" y="5105400"/>
            <a:ext cx="380206" cy="79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מציין מיקום של מספר שקופית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8" name="Action Button: Home 27">
            <a:hlinkClick r:id="" action="ppaction://hlinkshowjump?jump=firstslide" highlightClick="1"/>
          </p:cNvPr>
          <p:cNvSpPr/>
          <p:nvPr/>
        </p:nvSpPr>
        <p:spPr>
          <a:xfrm>
            <a:off x="7086600" y="3048000"/>
            <a:ext cx="685800" cy="685800"/>
          </a:xfrm>
          <a:prstGeom prst="actionButtonHom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9" name="Action Button: Home 28">
            <a:hlinkClick r:id="" action="ppaction://hlinkshowjump?jump=firstslide" highlightClick="1"/>
          </p:cNvPr>
          <p:cNvSpPr/>
          <p:nvPr/>
        </p:nvSpPr>
        <p:spPr>
          <a:xfrm>
            <a:off x="2971800" y="5532120"/>
            <a:ext cx="685800" cy="640080"/>
          </a:xfrm>
          <a:prstGeom prst="actionButtonHom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1676400"/>
            <a:ext cx="1828800" cy="21698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1"/>
                </a:solidFill>
              </a:rPr>
              <a:t>Background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400" b="1" dirty="0" smtClean="0">
                <a:solidFill>
                  <a:srgbClr val="C00000"/>
                </a:solidFill>
              </a:rPr>
              <a:t>Previous work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ICTS formalization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Theoretical analysis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Do it faster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Summery</a:t>
            </a:r>
          </a:p>
          <a:p>
            <a:pPr>
              <a:buFont typeface="Arial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0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1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00"/>
                            </p:stCondLst>
                            <p:childTnLst>
                              <p:par>
                                <p:cTn id="8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1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2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8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9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1" animBg="1"/>
      <p:bldP spid="27" grpId="1" animBg="1"/>
      <p:bldP spid="18" grpId="0" animBg="1"/>
      <p:bldP spid="20" grpId="0"/>
      <p:bldP spid="22" grpId="0" animBg="1"/>
      <p:bldP spid="23" grpId="0" animBg="1"/>
      <p:bldP spid="35" grpId="0" animBg="1"/>
      <p:bldP spid="28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 descr="explos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62400" y="3352800"/>
            <a:ext cx="1939636" cy="106680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905000" y="2057400"/>
          <a:ext cx="2438400" cy="19977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2800"/>
                <a:gridCol w="812800"/>
                <a:gridCol w="812800"/>
              </a:tblGrid>
              <a:tr h="68580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598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598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2" name="Picture 71" descr="explos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1200" y="2118360"/>
            <a:ext cx="1828800" cy="10058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Search Tree Growth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6324600" y="2362200"/>
            <a:ext cx="838200" cy="47607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FF0000"/>
                </a:solidFill>
              </a:rPr>
              <a:t>a</a:t>
            </a:r>
            <a:r>
              <a:rPr lang="en-US" sz="1600" dirty="0" err="1" smtClean="0">
                <a:solidFill>
                  <a:schemeClr val="tx1"/>
                </a:solidFill>
              </a:rPr>
              <a:t>,</a:t>
            </a:r>
            <a:r>
              <a:rPr lang="en-US" sz="1600" dirty="0" err="1" smtClean="0">
                <a:solidFill>
                  <a:srgbClr val="00B0F0"/>
                </a:solidFill>
              </a:rPr>
              <a:t>i</a:t>
            </a:r>
            <a:endParaRPr lang="en-US" sz="1600" dirty="0">
              <a:solidFill>
                <a:srgbClr val="00B0F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48400" y="1976735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Root</a:t>
            </a:r>
            <a:endParaRPr lang="en-US" sz="2400" dirty="0"/>
          </a:p>
        </p:txBody>
      </p:sp>
      <p:sp>
        <p:nvSpPr>
          <p:cNvPr id="12" name="Oval 11"/>
          <p:cNvSpPr/>
          <p:nvPr/>
        </p:nvSpPr>
        <p:spPr>
          <a:xfrm>
            <a:off x="7239000" y="3638729"/>
            <a:ext cx="838200" cy="47607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FF0000"/>
                </a:solidFill>
              </a:rPr>
              <a:t>b</a:t>
            </a:r>
            <a:r>
              <a:rPr lang="en-US" sz="1600" dirty="0" err="1" smtClean="0">
                <a:solidFill>
                  <a:schemeClr val="tx1"/>
                </a:solidFill>
              </a:rPr>
              <a:t>,</a:t>
            </a:r>
            <a:r>
              <a:rPr lang="en-US" sz="1600" dirty="0" err="1" smtClean="0">
                <a:solidFill>
                  <a:srgbClr val="00B0F0"/>
                </a:solidFill>
              </a:rPr>
              <a:t>f</a:t>
            </a:r>
            <a:endParaRPr lang="en-US" sz="1600" dirty="0" smtClean="0">
              <a:solidFill>
                <a:srgbClr val="00B0F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6324600" y="3638729"/>
            <a:ext cx="838200" cy="47607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FF0000"/>
                </a:solidFill>
              </a:rPr>
              <a:t>d</a:t>
            </a:r>
            <a:r>
              <a:rPr lang="en-US" sz="1600" dirty="0" err="1" smtClean="0">
                <a:solidFill>
                  <a:schemeClr val="tx1"/>
                </a:solidFill>
              </a:rPr>
              <a:t>,</a:t>
            </a:r>
            <a:r>
              <a:rPr lang="en-US" sz="1600" dirty="0" err="1" smtClean="0">
                <a:solidFill>
                  <a:srgbClr val="00B0F0"/>
                </a:solidFill>
              </a:rPr>
              <a:t>i</a:t>
            </a:r>
            <a:endParaRPr lang="en-US" sz="1600" dirty="0" smtClean="0">
              <a:solidFill>
                <a:srgbClr val="00B0F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410200" y="3638729"/>
            <a:ext cx="838200" cy="47607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FF0000"/>
                </a:solidFill>
              </a:rPr>
              <a:t>d</a:t>
            </a:r>
            <a:r>
              <a:rPr lang="en-US" sz="1600" dirty="0" err="1" smtClean="0">
                <a:solidFill>
                  <a:schemeClr val="tx1"/>
                </a:solidFill>
              </a:rPr>
              <a:t>,</a:t>
            </a:r>
            <a:r>
              <a:rPr lang="en-US" sz="1600" dirty="0" err="1" smtClean="0">
                <a:solidFill>
                  <a:srgbClr val="00B0F0"/>
                </a:solidFill>
              </a:rPr>
              <a:t>h</a:t>
            </a:r>
            <a:endParaRPr lang="en-US" sz="1600" dirty="0" smtClean="0">
              <a:solidFill>
                <a:srgbClr val="00B0F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495800" y="3638729"/>
            <a:ext cx="838200" cy="47607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FF0000"/>
                </a:solidFill>
              </a:rPr>
              <a:t>d</a:t>
            </a:r>
            <a:r>
              <a:rPr lang="en-US" sz="1600" dirty="0" err="1" smtClean="0">
                <a:solidFill>
                  <a:schemeClr val="tx1"/>
                </a:solidFill>
              </a:rPr>
              <a:t>,</a:t>
            </a:r>
            <a:r>
              <a:rPr lang="en-US" sz="1600" dirty="0" err="1" smtClean="0">
                <a:solidFill>
                  <a:srgbClr val="00B0F0"/>
                </a:solidFill>
              </a:rPr>
              <a:t>f</a:t>
            </a:r>
            <a:endParaRPr lang="en-US" sz="1600" dirty="0" smtClean="0">
              <a:solidFill>
                <a:srgbClr val="00B0F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153400" y="3421559"/>
            <a:ext cx="91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. . .</a:t>
            </a:r>
            <a:endParaRPr lang="en-US" sz="4400" dirty="0"/>
          </a:p>
        </p:txBody>
      </p:sp>
      <p:sp>
        <p:nvSpPr>
          <p:cNvPr id="17" name="Oval 16"/>
          <p:cNvSpPr/>
          <p:nvPr/>
        </p:nvSpPr>
        <p:spPr>
          <a:xfrm>
            <a:off x="2057400" y="5029200"/>
            <a:ext cx="838200" cy="47607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FF0000"/>
                </a:solidFill>
              </a:rPr>
              <a:t>g</a:t>
            </a:r>
            <a:r>
              <a:rPr lang="en-US" sz="1600" dirty="0" err="1" smtClean="0">
                <a:solidFill>
                  <a:schemeClr val="tx1"/>
                </a:solidFill>
              </a:rPr>
              <a:t>,</a:t>
            </a:r>
            <a:r>
              <a:rPr lang="en-US" sz="1600" dirty="0" err="1" smtClean="0">
                <a:solidFill>
                  <a:srgbClr val="00B0F0"/>
                </a:solidFill>
              </a:rPr>
              <a:t>i</a:t>
            </a:r>
            <a:endParaRPr lang="en-US" sz="1600" dirty="0" smtClean="0">
              <a:solidFill>
                <a:srgbClr val="00B0F0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048000" y="5029200"/>
            <a:ext cx="838200" cy="47607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FF0000"/>
                </a:solidFill>
              </a:rPr>
              <a:t>g</a:t>
            </a:r>
            <a:r>
              <a:rPr lang="en-US" sz="1600" dirty="0" err="1" smtClean="0">
                <a:solidFill>
                  <a:schemeClr val="tx1"/>
                </a:solidFill>
              </a:rPr>
              <a:t>,</a:t>
            </a:r>
            <a:r>
              <a:rPr lang="en-US" sz="1600" dirty="0" err="1" smtClean="0">
                <a:solidFill>
                  <a:srgbClr val="00B0F0"/>
                </a:solidFill>
              </a:rPr>
              <a:t>c</a:t>
            </a:r>
            <a:endParaRPr lang="en-US" sz="1600" dirty="0" smtClean="0">
              <a:solidFill>
                <a:srgbClr val="00B0F0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4038600" y="5029200"/>
            <a:ext cx="838200" cy="47607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FF0000"/>
                </a:solidFill>
              </a:rPr>
              <a:t>g</a:t>
            </a:r>
            <a:r>
              <a:rPr lang="en-US" sz="1600" dirty="0" err="1" smtClean="0">
                <a:solidFill>
                  <a:schemeClr val="tx1"/>
                </a:solidFill>
              </a:rPr>
              <a:t>,</a:t>
            </a:r>
            <a:r>
              <a:rPr lang="en-US" sz="1600" dirty="0" err="1" smtClean="0">
                <a:solidFill>
                  <a:srgbClr val="00B0F0"/>
                </a:solidFill>
              </a:rPr>
              <a:t>e</a:t>
            </a:r>
            <a:endParaRPr lang="en-US" sz="1600" dirty="0" smtClean="0">
              <a:solidFill>
                <a:srgbClr val="00B0F0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5029200" y="5029200"/>
            <a:ext cx="838200" cy="47607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FF0000"/>
                </a:solidFill>
              </a:rPr>
              <a:t>a</a:t>
            </a:r>
            <a:r>
              <a:rPr lang="en-US" sz="1600" dirty="0" err="1" smtClean="0">
                <a:solidFill>
                  <a:schemeClr val="tx1"/>
                </a:solidFill>
              </a:rPr>
              <a:t>,</a:t>
            </a:r>
            <a:r>
              <a:rPr lang="en-US" sz="1600" dirty="0" err="1" smtClean="0">
                <a:solidFill>
                  <a:srgbClr val="00B0F0"/>
                </a:solidFill>
              </a:rPr>
              <a:t>f</a:t>
            </a:r>
            <a:endParaRPr lang="en-US" sz="1600" dirty="0" smtClean="0">
              <a:solidFill>
                <a:srgbClr val="00B0F0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6019800" y="5029200"/>
            <a:ext cx="838200" cy="47607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FF0000"/>
                </a:solidFill>
              </a:rPr>
              <a:t>a</a:t>
            </a:r>
            <a:r>
              <a:rPr lang="en-US" sz="1600" dirty="0" err="1" smtClean="0">
                <a:solidFill>
                  <a:schemeClr val="tx1"/>
                </a:solidFill>
              </a:rPr>
              <a:t>,</a:t>
            </a:r>
            <a:r>
              <a:rPr lang="en-US" sz="1600" dirty="0" err="1" smtClean="0">
                <a:solidFill>
                  <a:srgbClr val="00B0F0"/>
                </a:solidFill>
              </a:rPr>
              <a:t>i</a:t>
            </a:r>
            <a:endParaRPr lang="en-US" sz="1600" dirty="0" smtClean="0">
              <a:solidFill>
                <a:srgbClr val="00B0F0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6934200" y="5029200"/>
            <a:ext cx="838200" cy="47607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FF0000"/>
                </a:solidFill>
              </a:rPr>
              <a:t>a</a:t>
            </a:r>
            <a:r>
              <a:rPr lang="en-US" sz="1600" dirty="0" err="1" smtClean="0">
                <a:solidFill>
                  <a:schemeClr val="tx1"/>
                </a:solidFill>
              </a:rPr>
              <a:t>,</a:t>
            </a:r>
            <a:r>
              <a:rPr lang="en-US" sz="1600" dirty="0" err="1" smtClean="0">
                <a:solidFill>
                  <a:srgbClr val="00B0F0"/>
                </a:solidFill>
              </a:rPr>
              <a:t>c</a:t>
            </a:r>
            <a:endParaRPr lang="en-US" sz="1600" dirty="0" smtClean="0">
              <a:solidFill>
                <a:srgbClr val="00B0F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001000" y="4869359"/>
            <a:ext cx="91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. . .</a:t>
            </a:r>
            <a:endParaRPr lang="en-US" sz="4400" dirty="0"/>
          </a:p>
        </p:txBody>
      </p:sp>
      <p:cxnSp>
        <p:nvCxnSpPr>
          <p:cNvPr id="25" name="מחבר חץ ישר 10"/>
          <p:cNvCxnSpPr>
            <a:stCxn id="10" idx="4"/>
            <a:endCxn id="15" idx="0"/>
          </p:cNvCxnSpPr>
          <p:nvPr/>
        </p:nvCxnSpPr>
        <p:spPr>
          <a:xfrm rot="5400000">
            <a:off x="5429071" y="2324100"/>
            <a:ext cx="800458" cy="18288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מחבר חץ ישר 10"/>
          <p:cNvCxnSpPr>
            <a:stCxn id="10" idx="4"/>
            <a:endCxn id="14" idx="0"/>
          </p:cNvCxnSpPr>
          <p:nvPr/>
        </p:nvCxnSpPr>
        <p:spPr>
          <a:xfrm rot="5400000">
            <a:off x="5886271" y="2781300"/>
            <a:ext cx="800458" cy="9144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מחבר חץ ישר 10"/>
          <p:cNvCxnSpPr>
            <a:stCxn id="10" idx="4"/>
            <a:endCxn id="13" idx="0"/>
          </p:cNvCxnSpPr>
          <p:nvPr/>
        </p:nvCxnSpPr>
        <p:spPr>
          <a:xfrm rot="5400000">
            <a:off x="6343471" y="3238500"/>
            <a:ext cx="800458" cy="1588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מחבר חץ ישר 10"/>
          <p:cNvCxnSpPr>
            <a:stCxn id="10" idx="4"/>
            <a:endCxn id="12" idx="0"/>
          </p:cNvCxnSpPr>
          <p:nvPr/>
        </p:nvCxnSpPr>
        <p:spPr>
          <a:xfrm rot="16200000" flipH="1">
            <a:off x="6800671" y="2781300"/>
            <a:ext cx="800458" cy="9144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מחבר חץ ישר 10"/>
          <p:cNvCxnSpPr>
            <a:stCxn id="10" idx="4"/>
          </p:cNvCxnSpPr>
          <p:nvPr/>
        </p:nvCxnSpPr>
        <p:spPr>
          <a:xfrm rot="16200000" flipH="1">
            <a:off x="7153186" y="2428785"/>
            <a:ext cx="819329" cy="16383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מחבר חץ ישר 10"/>
          <p:cNvCxnSpPr>
            <a:stCxn id="10" idx="4"/>
          </p:cNvCxnSpPr>
          <p:nvPr/>
        </p:nvCxnSpPr>
        <p:spPr>
          <a:xfrm rot="16200000" flipH="1">
            <a:off x="7457986" y="2123985"/>
            <a:ext cx="819329" cy="22479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מחבר חץ ישר 10"/>
          <p:cNvCxnSpPr>
            <a:stCxn id="15" idx="4"/>
            <a:endCxn id="17" idx="0"/>
          </p:cNvCxnSpPr>
          <p:nvPr/>
        </p:nvCxnSpPr>
        <p:spPr>
          <a:xfrm rot="5400000">
            <a:off x="3238500" y="3352800"/>
            <a:ext cx="914400" cy="24384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מחבר חץ ישר 10"/>
          <p:cNvCxnSpPr>
            <a:stCxn id="15" idx="4"/>
            <a:endCxn id="18" idx="0"/>
          </p:cNvCxnSpPr>
          <p:nvPr/>
        </p:nvCxnSpPr>
        <p:spPr>
          <a:xfrm rot="5400000">
            <a:off x="3733800" y="3848100"/>
            <a:ext cx="914400" cy="14478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מחבר חץ ישר 10"/>
          <p:cNvCxnSpPr>
            <a:stCxn id="15" idx="4"/>
            <a:endCxn id="19" idx="0"/>
          </p:cNvCxnSpPr>
          <p:nvPr/>
        </p:nvCxnSpPr>
        <p:spPr>
          <a:xfrm rot="5400000">
            <a:off x="4229100" y="4343400"/>
            <a:ext cx="914400" cy="4572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מחבר חץ ישר 10"/>
          <p:cNvCxnSpPr>
            <a:stCxn id="15" idx="4"/>
            <a:endCxn id="20" idx="0"/>
          </p:cNvCxnSpPr>
          <p:nvPr/>
        </p:nvCxnSpPr>
        <p:spPr>
          <a:xfrm rot="16200000" flipH="1">
            <a:off x="4724400" y="4305300"/>
            <a:ext cx="914400" cy="5334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מחבר חץ ישר 10"/>
          <p:cNvCxnSpPr>
            <a:stCxn id="15" idx="4"/>
            <a:endCxn id="21" idx="0"/>
          </p:cNvCxnSpPr>
          <p:nvPr/>
        </p:nvCxnSpPr>
        <p:spPr>
          <a:xfrm rot="16200000" flipH="1">
            <a:off x="5219700" y="3810000"/>
            <a:ext cx="914400" cy="15240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מחבר חץ ישר 10"/>
          <p:cNvCxnSpPr>
            <a:stCxn id="15" idx="4"/>
            <a:endCxn id="22" idx="0"/>
          </p:cNvCxnSpPr>
          <p:nvPr/>
        </p:nvCxnSpPr>
        <p:spPr>
          <a:xfrm rot="16200000" flipH="1">
            <a:off x="5676900" y="3352800"/>
            <a:ext cx="914400" cy="24384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מחבר חץ ישר 10"/>
          <p:cNvCxnSpPr>
            <a:stCxn id="15" idx="4"/>
          </p:cNvCxnSpPr>
          <p:nvPr/>
        </p:nvCxnSpPr>
        <p:spPr>
          <a:xfrm rot="16200000" flipH="1">
            <a:off x="6038851" y="2990848"/>
            <a:ext cx="990599" cy="3238501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מחבר חץ ישר 10"/>
          <p:cNvCxnSpPr>
            <a:stCxn id="15" idx="4"/>
          </p:cNvCxnSpPr>
          <p:nvPr/>
        </p:nvCxnSpPr>
        <p:spPr>
          <a:xfrm rot="16200000" flipH="1">
            <a:off x="6381751" y="2647948"/>
            <a:ext cx="990599" cy="3924301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מציין מיקום של מספר שקופית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9" name="Smiley Face 38"/>
          <p:cNvSpPr/>
          <p:nvPr/>
        </p:nvSpPr>
        <p:spPr>
          <a:xfrm>
            <a:off x="2133600" y="2362200"/>
            <a:ext cx="381000" cy="304800"/>
          </a:xfrm>
          <a:prstGeom prst="smileyFac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1" name="Smiley Face 40"/>
          <p:cNvSpPr/>
          <p:nvPr/>
        </p:nvSpPr>
        <p:spPr>
          <a:xfrm>
            <a:off x="3733800" y="3733800"/>
            <a:ext cx="381000" cy="304800"/>
          </a:xfrm>
          <a:prstGeom prst="smileyFace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0" y="1676400"/>
            <a:ext cx="1828800" cy="21698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1"/>
                </a:solidFill>
              </a:rPr>
              <a:t>Background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400" b="1" dirty="0" smtClean="0">
                <a:solidFill>
                  <a:srgbClr val="C00000"/>
                </a:solidFill>
              </a:rPr>
              <a:t>Previous work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ICTS formalization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Theoretical analysis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Do it faster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Summery</a:t>
            </a:r>
          </a:p>
          <a:p>
            <a:pPr>
              <a:buFont typeface="Arial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8" presetClass="entr" presetSubtype="1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8" presetClass="entr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8" presetClass="entr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8" presetClass="entr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8" presetClass="entr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-0.00417 0.1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5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0.00416 -0.1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-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1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1" animBg="1"/>
      <p:bldP spid="13" grpId="1" animBg="1"/>
      <p:bldP spid="14" grpId="1" animBg="1"/>
      <p:bldP spid="15" grpId="1" animBg="1"/>
      <p:bldP spid="16" grpId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/>
      <p:bldP spid="39" grpId="0" animBg="1"/>
      <p:bldP spid="4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Problem!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branching factor  is        </a:t>
            </a:r>
            <a:r>
              <a:rPr lang="en-US" sz="1400" dirty="0" smtClean="0"/>
              <a:t>(k is the number of agents)</a:t>
            </a:r>
          </a:p>
          <a:p>
            <a:r>
              <a:rPr lang="en-US" dirty="0" smtClean="0"/>
              <a:t>On a problem with only 20 agents:</a:t>
            </a:r>
          </a:p>
          <a:p>
            <a:pPr lvl="1"/>
            <a:r>
              <a:rPr lang="en-US" dirty="0" smtClean="0"/>
              <a:t>Branching factor = </a:t>
            </a:r>
            <a:r>
              <a:rPr lang="en-US" b="1" dirty="0" smtClean="0"/>
              <a:t>95,367,431,640,625</a:t>
            </a:r>
          </a:p>
          <a:p>
            <a:pPr lvl="1"/>
            <a:r>
              <a:rPr lang="en-US" dirty="0" smtClean="0"/>
              <a:t>A* can’t expand even the root!!!</a:t>
            </a:r>
          </a:p>
          <a:p>
            <a:r>
              <a:rPr lang="en-US" dirty="0" smtClean="0"/>
              <a:t>Even given a perfect heuristic – A* is not feasible!</a:t>
            </a:r>
            <a:endParaRPr lang="en-US" dirty="0"/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525" y="2362200"/>
            <a:ext cx="295275" cy="390525"/>
          </a:xfrm>
          <a:prstGeom prst="rect">
            <a:avLst/>
          </a:prstGeom>
          <a:noFill/>
        </p:spPr>
      </p:pic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1676400"/>
            <a:ext cx="1828800" cy="21698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1"/>
                </a:solidFill>
              </a:rPr>
              <a:t>Background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400" b="1" dirty="0" smtClean="0">
                <a:solidFill>
                  <a:srgbClr val="C00000"/>
                </a:solidFill>
              </a:rPr>
              <a:t>Previous work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ICTS formalization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Theoretical analysis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Do it faster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Summery</a:t>
            </a:r>
          </a:p>
          <a:p>
            <a:pPr>
              <a:buFont typeface="Arial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28600"/>
            <a:ext cx="72390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State-of-the-art A*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752600"/>
            <a:ext cx="6934200" cy="4724400"/>
          </a:xfrm>
        </p:spPr>
        <p:txBody>
          <a:bodyPr>
            <a:normAutofit/>
          </a:bodyPr>
          <a:lstStyle/>
          <a:p>
            <a:r>
              <a:rPr lang="en-US" b="1" dirty="0" smtClean="0"/>
              <a:t>Recently, two major enhancements to the A* approach were presented [</a:t>
            </a:r>
            <a:r>
              <a:rPr lang="en-US" b="1" dirty="0" err="1" smtClean="0"/>
              <a:t>Standley</a:t>
            </a:r>
            <a:r>
              <a:rPr lang="en-US" b="1" dirty="0" smtClean="0"/>
              <a:t>, 2010]</a:t>
            </a:r>
          </a:p>
          <a:p>
            <a:pPr lvl="1"/>
            <a:r>
              <a:rPr lang="en-US" dirty="0" smtClean="0"/>
              <a:t>Operator Decomposition (OD)</a:t>
            </a:r>
          </a:p>
          <a:p>
            <a:pPr lvl="1"/>
            <a:r>
              <a:rPr lang="en-US" dirty="0" smtClean="0"/>
              <a:t>Independence Detection (ID) – relevant in our case too.</a:t>
            </a:r>
          </a:p>
        </p:txBody>
      </p:sp>
      <p:pic>
        <p:nvPicPr>
          <p:cNvPr id="11" name="תמונה 10" descr="Question_Mark_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4853" y="5181600"/>
            <a:ext cx="242088" cy="381000"/>
          </a:xfrm>
          <a:prstGeom prst="rect">
            <a:avLst/>
          </a:prstGeom>
        </p:spPr>
      </p:pic>
      <p:sp>
        <p:nvSpPr>
          <p:cNvPr id="13" name="קוביה 12"/>
          <p:cNvSpPr/>
          <p:nvPr/>
        </p:nvSpPr>
        <p:spPr>
          <a:xfrm>
            <a:off x="3005853" y="5181600"/>
            <a:ext cx="1066800" cy="381000"/>
          </a:xfrm>
          <a:prstGeom prst="cub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קוביה 13"/>
          <p:cNvSpPr/>
          <p:nvPr/>
        </p:nvSpPr>
        <p:spPr>
          <a:xfrm>
            <a:off x="1752600" y="5181600"/>
            <a:ext cx="762000" cy="381000"/>
          </a:xfrm>
          <a:prstGeom prst="cub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524000" y="3962400"/>
            <a:ext cx="7315200" cy="289560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Line Callout 1 (Accent Bar) 16"/>
          <p:cNvSpPr/>
          <p:nvPr/>
        </p:nvSpPr>
        <p:spPr>
          <a:xfrm>
            <a:off x="7848600" y="3810000"/>
            <a:ext cx="1066800" cy="369332"/>
          </a:xfrm>
          <a:prstGeom prst="accentCallout1">
            <a:avLst>
              <a:gd name="adj1" fmla="val 44071"/>
              <a:gd name="adj2" fmla="val -2857"/>
              <a:gd name="adj3" fmla="val 114464"/>
              <a:gd name="adj4" fmla="val -4860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US" b="1" dirty="0" smtClean="0"/>
              <a:t>problem</a:t>
            </a:r>
            <a:endParaRPr lang="en-US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" name="Oval 18"/>
          <p:cNvSpPr/>
          <p:nvPr/>
        </p:nvSpPr>
        <p:spPr>
          <a:xfrm>
            <a:off x="5029200" y="4724400"/>
            <a:ext cx="3733800" cy="1558052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3" name="Line Callout 1 (Accent Bar) 22"/>
          <p:cNvSpPr/>
          <p:nvPr/>
        </p:nvSpPr>
        <p:spPr>
          <a:xfrm>
            <a:off x="4648200" y="3925669"/>
            <a:ext cx="1828800" cy="646331"/>
          </a:xfrm>
          <a:prstGeom prst="accentCallout1">
            <a:avLst>
              <a:gd name="adj1" fmla="val 36211"/>
              <a:gd name="adj2" fmla="val 103393"/>
              <a:gd name="adj3" fmla="val 122279"/>
              <a:gd name="adj4" fmla="val 12909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US" b="1" dirty="0" smtClean="0"/>
              <a:t>Independent sub-problem</a:t>
            </a:r>
            <a:endParaRPr lang="en-US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2" name="מציין מיקום של מספר שקופית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5" name="Smiley Face 24"/>
          <p:cNvSpPr/>
          <p:nvPr/>
        </p:nvSpPr>
        <p:spPr>
          <a:xfrm>
            <a:off x="5181600" y="5257800"/>
            <a:ext cx="533400" cy="533400"/>
          </a:xfrm>
          <a:prstGeom prst="smileyFace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6" name="Smiley Face 25"/>
          <p:cNvSpPr/>
          <p:nvPr/>
        </p:nvSpPr>
        <p:spPr>
          <a:xfrm>
            <a:off x="2472453" y="5715000"/>
            <a:ext cx="533400" cy="533400"/>
          </a:xfrm>
          <a:prstGeom prst="smileyFac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7" name="Smiley Face 26"/>
          <p:cNvSpPr/>
          <p:nvPr/>
        </p:nvSpPr>
        <p:spPr>
          <a:xfrm>
            <a:off x="2472453" y="4572000"/>
            <a:ext cx="533400" cy="533400"/>
          </a:xfrm>
          <a:prstGeom prst="smileyFac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0" name="Action Button: Home 29">
            <a:hlinkClick r:id="" action="ppaction://hlinkshowjump?jump=firstslide" highlightClick="1"/>
          </p:cNvPr>
          <p:cNvSpPr/>
          <p:nvPr/>
        </p:nvSpPr>
        <p:spPr>
          <a:xfrm>
            <a:off x="7772400" y="5181600"/>
            <a:ext cx="685800" cy="685800"/>
          </a:xfrm>
          <a:prstGeom prst="actionButtonHom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1" name="Action Button: Home 30">
            <a:hlinkClick r:id="" action="ppaction://hlinkshowjump?jump=firstslide" highlightClick="1"/>
          </p:cNvPr>
          <p:cNvSpPr/>
          <p:nvPr/>
        </p:nvSpPr>
        <p:spPr>
          <a:xfrm>
            <a:off x="3124200" y="4343400"/>
            <a:ext cx="685800" cy="685800"/>
          </a:xfrm>
          <a:prstGeom prst="actionButtonHom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2" name="Action Button: Home 31">
            <a:hlinkClick r:id="" action="ppaction://hlinkshowjump?jump=firstslide" highlightClick="1"/>
          </p:cNvPr>
          <p:cNvSpPr/>
          <p:nvPr/>
        </p:nvSpPr>
        <p:spPr>
          <a:xfrm>
            <a:off x="3124200" y="5791200"/>
            <a:ext cx="685800" cy="685800"/>
          </a:xfrm>
          <a:prstGeom prst="actionButtonHom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4" name="Oval 33"/>
          <p:cNvSpPr/>
          <p:nvPr/>
        </p:nvSpPr>
        <p:spPr>
          <a:xfrm rot="5400000">
            <a:off x="1722120" y="4343400"/>
            <a:ext cx="2926080" cy="2011680"/>
          </a:xfrm>
          <a:prstGeom prst="ellipse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0" y="1676400"/>
            <a:ext cx="1828800" cy="21698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1"/>
                </a:solidFill>
              </a:rPr>
              <a:t>Background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400" b="1" dirty="0" smtClean="0">
                <a:solidFill>
                  <a:srgbClr val="C00000"/>
                </a:solidFill>
              </a:rPr>
              <a:t>Previous work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ICTS formalization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Theoretical analysis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Do it faster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Summery</a:t>
            </a:r>
          </a:p>
          <a:p>
            <a:pPr>
              <a:buFont typeface="Arial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1" name="Line Callout 1 (Accent Bar) 20"/>
          <p:cNvSpPr/>
          <p:nvPr/>
        </p:nvSpPr>
        <p:spPr>
          <a:xfrm>
            <a:off x="533400" y="3468469"/>
            <a:ext cx="1828800" cy="646331"/>
          </a:xfrm>
          <a:prstGeom prst="accentCallout1">
            <a:avLst>
              <a:gd name="adj1" fmla="val 36211"/>
              <a:gd name="adj2" fmla="val 103393"/>
              <a:gd name="adj3" fmla="val 85929"/>
              <a:gd name="adj4" fmla="val 12562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US" b="1" dirty="0" smtClean="0"/>
              <a:t>Independent sub-problem</a:t>
            </a:r>
            <a:endParaRPr lang="en-US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6" grpId="1" animBg="1"/>
      <p:bldP spid="17" grpId="0" animBg="1"/>
      <p:bldP spid="17" grpId="1" animBg="1"/>
      <p:bldP spid="19" grpId="0" animBg="1"/>
      <p:bldP spid="23" grpId="0" animBg="1"/>
      <p:bldP spid="34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Our new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1951037"/>
            <a:ext cx="6477000" cy="384016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r>
              <a:rPr lang="en-US" sz="4800" dirty="0" smtClean="0"/>
              <a:t>	</a:t>
            </a:r>
            <a:r>
              <a:rPr lang="en-US" sz="6000" dirty="0" smtClean="0"/>
              <a:t>The increasing cost tree search (ICTS)</a:t>
            </a:r>
            <a:endParaRPr lang="en-US" sz="6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7162800" cy="11430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ICTS:  Observation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133600"/>
            <a:ext cx="7086600" cy="4267200"/>
          </a:xfrm>
        </p:spPr>
        <p:txBody>
          <a:bodyPr>
            <a:normAutofit/>
          </a:bodyPr>
          <a:lstStyle/>
          <a:p>
            <a:r>
              <a:rPr lang="en-US" b="1" dirty="0" smtClean="0"/>
              <a:t>A solution for MAPF is composed of single agent solutions (one per agent).</a:t>
            </a:r>
          </a:p>
          <a:p>
            <a:r>
              <a:rPr lang="en-US" b="1" dirty="0" smtClean="0"/>
              <a:t>we decompose  the total solution cost to cost per agent 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4876800" y="3718011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5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0" y="3733800"/>
            <a:ext cx="3810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C000"/>
                </a:solidFill>
              </a:rPr>
              <a:t>3</a:t>
            </a:r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91400" y="3718011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33CC"/>
                </a:solidFill>
              </a:rPr>
              <a:t>7</a:t>
            </a:r>
            <a:endParaRPr lang="en-US" sz="2800" b="1" dirty="0">
              <a:solidFill>
                <a:srgbClr val="0033CC"/>
              </a:solidFill>
            </a:endParaRPr>
          </a:p>
        </p:txBody>
      </p:sp>
      <p:sp>
        <p:nvSpPr>
          <p:cNvPr id="10" name="מלבן מעוגל 9"/>
          <p:cNvSpPr/>
          <p:nvPr/>
        </p:nvSpPr>
        <p:spPr>
          <a:xfrm>
            <a:off x="4419600" y="3810000"/>
            <a:ext cx="3733800" cy="1143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מציין מיקום של מספר שקופית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21" name="Smiley Face 20"/>
          <p:cNvSpPr/>
          <p:nvPr/>
        </p:nvSpPr>
        <p:spPr>
          <a:xfrm>
            <a:off x="4648200" y="4191000"/>
            <a:ext cx="762000" cy="609600"/>
          </a:xfrm>
          <a:prstGeom prst="smileyFace">
            <a:avLst/>
          </a:prstGeom>
          <a:solidFill>
            <a:srgbClr val="FF0000"/>
          </a:solidFill>
          <a:ln w="28575">
            <a:solidFill>
              <a:srgbClr val="002060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3" name="Smiley Face 22"/>
          <p:cNvSpPr/>
          <p:nvPr/>
        </p:nvSpPr>
        <p:spPr>
          <a:xfrm>
            <a:off x="5943600" y="4191000"/>
            <a:ext cx="762000" cy="609600"/>
          </a:xfrm>
          <a:prstGeom prst="smileyFace">
            <a:avLst/>
          </a:prstGeom>
          <a:solidFill>
            <a:srgbClr val="FFFF00"/>
          </a:solidFill>
          <a:ln w="28575">
            <a:solidFill>
              <a:srgbClr val="002060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4" name="Smiley Face 23"/>
          <p:cNvSpPr/>
          <p:nvPr/>
        </p:nvSpPr>
        <p:spPr>
          <a:xfrm>
            <a:off x="7162800" y="4191000"/>
            <a:ext cx="762000" cy="609600"/>
          </a:xfrm>
          <a:prstGeom prst="smileyFace">
            <a:avLst/>
          </a:prstGeom>
          <a:solidFill>
            <a:srgbClr val="0070C0"/>
          </a:solidFill>
          <a:ln w="28575">
            <a:solidFill>
              <a:srgbClr val="002060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2" name="שווה 21"/>
          <p:cNvSpPr/>
          <p:nvPr/>
        </p:nvSpPr>
        <p:spPr>
          <a:xfrm>
            <a:off x="3581400" y="3962400"/>
            <a:ext cx="685800" cy="818019"/>
          </a:xfrm>
          <a:prstGeom prst="mathEqual">
            <a:avLst>
              <a:gd name="adj1" fmla="val 14997"/>
              <a:gd name="adj2" fmla="val 185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1" anchor="ctr">
            <a:spAutoFit/>
          </a:bodyPr>
          <a:lstStyle/>
          <a:p>
            <a:pPr algn="ctr"/>
            <a:endParaRPr lang="he-IL" sz="20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86000" y="3733800"/>
            <a:ext cx="16764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7200" b="1" dirty="0" smtClean="0">
                <a:solidFill>
                  <a:schemeClr val="accent1">
                    <a:lumMod val="50000"/>
                  </a:schemeClr>
                </a:solidFill>
              </a:rPr>
              <a:t>15</a:t>
            </a:r>
            <a:endParaRPr lang="he-IL" sz="7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57400" y="4736068"/>
            <a:ext cx="153631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1">
            <a:spAutoFit/>
          </a:bodyPr>
          <a:lstStyle/>
          <a:p>
            <a:r>
              <a:rPr lang="en-US" dirty="0" smtClean="0"/>
              <a:t>Solution’s cost</a:t>
            </a:r>
            <a:endParaRPr lang="he-IL" dirty="0"/>
          </a:p>
        </p:txBody>
      </p:sp>
      <p:sp>
        <p:nvSpPr>
          <p:cNvPr id="33" name="TextBox 32"/>
          <p:cNvSpPr txBox="1"/>
          <p:nvPr/>
        </p:nvSpPr>
        <p:spPr>
          <a:xfrm>
            <a:off x="0" y="1676400"/>
            <a:ext cx="1828800" cy="21698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1"/>
                </a:solidFill>
              </a:rPr>
              <a:t>Background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Previous work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400" b="1" dirty="0" smtClean="0">
                <a:solidFill>
                  <a:srgbClr val="C00000"/>
                </a:solidFill>
              </a:rPr>
              <a:t>ICTS formalization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Theoretical analysis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Do it faster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Summery</a:t>
            </a:r>
          </a:p>
          <a:p>
            <a:pPr>
              <a:buFont typeface="Arial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 animBg="1"/>
      <p:bldP spid="21" grpId="0" animBg="1"/>
      <p:bldP spid="23" grpId="0" animBg="1"/>
      <p:bldP spid="24" grpId="0" animBg="1"/>
      <p:bldP spid="22" grpId="0" animBg="1"/>
      <p:bldP spid="31" grpId="0"/>
      <p:bldP spid="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7162800" cy="11430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The increasing cost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981200"/>
            <a:ext cx="7239000" cy="4648200"/>
          </a:xfrm>
        </p:spPr>
        <p:txBody>
          <a:bodyPr>
            <a:normAutofit/>
          </a:bodyPr>
          <a:lstStyle/>
          <a:p>
            <a:r>
              <a:rPr lang="en-US" b="1" dirty="0" smtClean="0"/>
              <a:t>The Increasing Cost tree Search (ICTS) is conceptually different from A*. It consist of two levels.</a:t>
            </a:r>
          </a:p>
          <a:p>
            <a:r>
              <a:rPr lang="en-US" u="sng" dirty="0" smtClean="0"/>
              <a:t>The high level:</a:t>
            </a:r>
          </a:p>
          <a:p>
            <a:pPr lvl="1"/>
            <a:r>
              <a:rPr lang="en-US" b="1" dirty="0" smtClean="0"/>
              <a:t>What is the cost </a:t>
            </a:r>
            <a:r>
              <a:rPr lang="en-US" dirty="0" smtClean="0"/>
              <a:t>for every agent?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r>
              <a:rPr lang="en-US" u="sng" dirty="0" smtClean="0"/>
              <a:t>The low level:</a:t>
            </a:r>
          </a:p>
          <a:p>
            <a:pPr lvl="1"/>
            <a:r>
              <a:rPr lang="en-US" b="1" dirty="0" smtClean="0"/>
              <a:t>Is there a valid solution based on a vector of costs (Given by the high level)</a:t>
            </a:r>
            <a:r>
              <a:rPr lang="en-US" dirty="0" smtClean="0"/>
              <a:t>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4038600" y="38100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c</a:t>
            </a:r>
            <a:r>
              <a:rPr lang="en-US" b="1" dirty="0" smtClean="0">
                <a:solidFill>
                  <a:srgbClr val="FF0000"/>
                </a:solidFill>
              </a:rPr>
              <a:t>1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0" y="3825789"/>
            <a:ext cx="9144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C000"/>
                </a:solidFill>
              </a:rPr>
              <a:t>c</a:t>
            </a:r>
            <a:r>
              <a:rPr lang="en-US" b="1" dirty="0" smtClean="0">
                <a:solidFill>
                  <a:srgbClr val="FFC000"/>
                </a:solidFill>
              </a:rPr>
              <a:t>2</a:t>
            </a:r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3200" y="38100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33CC"/>
                </a:solidFill>
              </a:rPr>
              <a:t>c</a:t>
            </a:r>
            <a:r>
              <a:rPr lang="en-US" b="1" dirty="0" smtClean="0">
                <a:solidFill>
                  <a:srgbClr val="0033CC"/>
                </a:solidFill>
              </a:rPr>
              <a:t>3</a:t>
            </a:r>
            <a:r>
              <a:rPr lang="en-US" sz="100" b="1" dirty="0" smtClean="0">
                <a:solidFill>
                  <a:srgbClr val="0033CC"/>
                </a:solidFill>
              </a:rPr>
              <a:t>3</a:t>
            </a:r>
            <a:endParaRPr lang="en-US" sz="2800" b="1" dirty="0">
              <a:solidFill>
                <a:srgbClr val="0033CC"/>
              </a:solidFill>
            </a:endParaRPr>
          </a:p>
        </p:txBody>
      </p:sp>
      <p:sp>
        <p:nvSpPr>
          <p:cNvPr id="10" name="מלבן מעוגל 9"/>
          <p:cNvSpPr/>
          <p:nvPr/>
        </p:nvSpPr>
        <p:spPr>
          <a:xfrm>
            <a:off x="3733800" y="3886200"/>
            <a:ext cx="3733800" cy="1143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מציין מיקום של מספר שקופית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1" name="Smiley Face 20"/>
          <p:cNvSpPr/>
          <p:nvPr/>
        </p:nvSpPr>
        <p:spPr>
          <a:xfrm>
            <a:off x="3886200" y="4282989"/>
            <a:ext cx="762000" cy="609600"/>
          </a:xfrm>
          <a:prstGeom prst="smileyFace">
            <a:avLst/>
          </a:prstGeom>
          <a:solidFill>
            <a:srgbClr val="FF0000"/>
          </a:solidFill>
          <a:ln w="28575">
            <a:solidFill>
              <a:srgbClr val="002060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3" name="Smiley Face 22"/>
          <p:cNvSpPr/>
          <p:nvPr/>
        </p:nvSpPr>
        <p:spPr>
          <a:xfrm>
            <a:off x="5181600" y="4282989"/>
            <a:ext cx="762000" cy="609600"/>
          </a:xfrm>
          <a:prstGeom prst="smileyFace">
            <a:avLst/>
          </a:prstGeom>
          <a:solidFill>
            <a:srgbClr val="FFFF00"/>
          </a:solidFill>
          <a:ln w="28575">
            <a:solidFill>
              <a:srgbClr val="002060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4" name="Smiley Face 23"/>
          <p:cNvSpPr/>
          <p:nvPr/>
        </p:nvSpPr>
        <p:spPr>
          <a:xfrm>
            <a:off x="6400800" y="4282989"/>
            <a:ext cx="762000" cy="609600"/>
          </a:xfrm>
          <a:prstGeom prst="smileyFace">
            <a:avLst/>
          </a:prstGeom>
          <a:solidFill>
            <a:srgbClr val="0070C0"/>
          </a:solidFill>
          <a:ln w="28575">
            <a:solidFill>
              <a:srgbClr val="002060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1676400"/>
            <a:ext cx="1828800" cy="21698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1"/>
                </a:solidFill>
              </a:rPr>
              <a:t>Background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Previous work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400" b="1" dirty="0" smtClean="0">
                <a:solidFill>
                  <a:srgbClr val="C00000"/>
                </a:solidFill>
              </a:rPr>
              <a:t>ICTS formalization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Theoretical analysis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Do it faster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Summery</a:t>
            </a:r>
          </a:p>
          <a:p>
            <a:pPr>
              <a:buFont typeface="Arial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 animBg="1"/>
      <p:bldP spid="21" grpId="0" animBg="1"/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Content Placeholder 31" descr="jolegat-gloger-manag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7400" y="2133600"/>
            <a:ext cx="1269407" cy="2209800"/>
          </a:xfrm>
        </p:spPr>
      </p:pic>
      <p:sp>
        <p:nvSpPr>
          <p:cNvPr id="40" name="Rounded Rectangular Callout 39"/>
          <p:cNvSpPr/>
          <p:nvPr/>
        </p:nvSpPr>
        <p:spPr>
          <a:xfrm>
            <a:off x="3657600" y="1981200"/>
            <a:ext cx="2895600" cy="1328023"/>
          </a:xfrm>
          <a:prstGeom prst="wedgeRoundRectCallout">
            <a:avLst>
              <a:gd name="adj1" fmla="val -71481"/>
              <a:gd name="adj2" fmla="val -10132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US" sz="2400" b="1" dirty="0" smtClean="0"/>
              <a:t>What about this?</a:t>
            </a:r>
          </a:p>
          <a:p>
            <a:pPr algn="ctr"/>
            <a:endParaRPr lang="en-US" sz="2400" b="1" dirty="0" smtClean="0"/>
          </a:p>
          <a:p>
            <a:pPr algn="ctr"/>
            <a:endParaRPr lang="en-US" sz="24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953000" y="2400180"/>
            <a:ext cx="3810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C000"/>
                </a:solidFill>
              </a:rPr>
              <a:t>3</a:t>
            </a:r>
            <a:endParaRPr lang="en-US" sz="2000" b="1" dirty="0">
              <a:solidFill>
                <a:srgbClr val="FFC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562600" y="24192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33CC"/>
                </a:solidFill>
              </a:rPr>
              <a:t>4</a:t>
            </a:r>
            <a:endParaRPr lang="en-US" sz="2000" b="1" dirty="0">
              <a:solidFill>
                <a:srgbClr val="0033CC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3400" y="240018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3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73152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The increasing cost approach</a:t>
            </a:r>
            <a:endParaRPr lang="en-US" dirty="0"/>
          </a:p>
        </p:txBody>
      </p:sp>
      <p:cxnSp>
        <p:nvCxnSpPr>
          <p:cNvPr id="15" name="מחבר מרפקי 14"/>
          <p:cNvCxnSpPr/>
          <p:nvPr/>
        </p:nvCxnSpPr>
        <p:spPr>
          <a:xfrm rot="10800000" flipV="1">
            <a:off x="2651760" y="5985394"/>
            <a:ext cx="3105150" cy="304800"/>
          </a:xfrm>
          <a:prstGeom prst="bentConnector3">
            <a:avLst>
              <a:gd name="adj1" fmla="val 47955"/>
            </a:avLst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מחבר חץ ישר 16"/>
          <p:cNvCxnSpPr/>
          <p:nvPr/>
        </p:nvCxnSpPr>
        <p:spPr>
          <a:xfrm flipV="1">
            <a:off x="2575560" y="6049783"/>
            <a:ext cx="1965569" cy="3810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מחבר מרפקי 18"/>
          <p:cNvCxnSpPr/>
          <p:nvPr/>
        </p:nvCxnSpPr>
        <p:spPr>
          <a:xfrm rot="10800000">
            <a:off x="3261360" y="5832995"/>
            <a:ext cx="1143000" cy="527495"/>
          </a:xfrm>
          <a:prstGeom prst="bentConnector3">
            <a:avLst>
              <a:gd name="adj1" fmla="val 127363"/>
            </a:avLst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168215" y="6290195"/>
            <a:ext cx="30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3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61384" y="5715000"/>
            <a:ext cx="30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C000"/>
                </a:solidFill>
              </a:rPr>
              <a:t>3</a:t>
            </a:r>
            <a:endParaRPr lang="en-US" sz="2000" b="1" dirty="0">
              <a:solidFill>
                <a:srgbClr val="FFC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509260" y="5638800"/>
            <a:ext cx="30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4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20" name="מציין מיקום של מספר שקופית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8" name="Smiley Face 27"/>
          <p:cNvSpPr/>
          <p:nvPr/>
        </p:nvSpPr>
        <p:spPr>
          <a:xfrm>
            <a:off x="5775960" y="5756794"/>
            <a:ext cx="548640" cy="457200"/>
          </a:xfrm>
          <a:prstGeom prst="smileyFace">
            <a:avLst/>
          </a:prstGeom>
          <a:solidFill>
            <a:srgbClr val="0070C0"/>
          </a:solidFill>
          <a:ln w="28575">
            <a:solidFill>
              <a:srgbClr val="002060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9" name="Smiley Face 28"/>
          <p:cNvSpPr/>
          <p:nvPr/>
        </p:nvSpPr>
        <p:spPr>
          <a:xfrm>
            <a:off x="4404360" y="6137794"/>
            <a:ext cx="548640" cy="457200"/>
          </a:xfrm>
          <a:prstGeom prst="smileyFace">
            <a:avLst/>
          </a:prstGeom>
          <a:solidFill>
            <a:srgbClr val="FF0000"/>
          </a:solidFill>
          <a:ln w="28575">
            <a:solidFill>
              <a:srgbClr val="002060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0" name="Smiley Face 29"/>
          <p:cNvSpPr/>
          <p:nvPr/>
        </p:nvSpPr>
        <p:spPr>
          <a:xfrm>
            <a:off x="1950720" y="5832994"/>
            <a:ext cx="548640" cy="457200"/>
          </a:xfrm>
          <a:prstGeom prst="smileyFace">
            <a:avLst/>
          </a:prstGeom>
          <a:solidFill>
            <a:srgbClr val="FFFF00"/>
          </a:solidFill>
          <a:ln w="28575">
            <a:solidFill>
              <a:srgbClr val="002060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1676400"/>
            <a:ext cx="1828800" cy="21698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1"/>
                </a:solidFill>
              </a:rPr>
              <a:t>Background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Previous work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400" b="1" dirty="0" smtClean="0">
                <a:solidFill>
                  <a:srgbClr val="C00000"/>
                </a:solidFill>
              </a:rPr>
              <a:t>ICTS formalization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Theoretical analysis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Do it faster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Summery</a:t>
            </a:r>
          </a:p>
          <a:p>
            <a:pPr>
              <a:buFont typeface="Arial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</p:txBody>
      </p:sp>
      <p:pic>
        <p:nvPicPr>
          <p:cNvPr id="33" name="Picture 32" descr="searching-m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0800" y="4629150"/>
            <a:ext cx="2743200" cy="222885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133600" y="1905000"/>
            <a:ext cx="1981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High-level</a:t>
            </a:r>
            <a:endParaRPr lang="en-US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6858000" y="4343400"/>
            <a:ext cx="1981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Low-level</a:t>
            </a:r>
            <a:endParaRPr lang="en-US" b="1" dirty="0"/>
          </a:p>
        </p:txBody>
      </p:sp>
      <p:sp>
        <p:nvSpPr>
          <p:cNvPr id="39" name="Rounded Rectangular Callout 38"/>
          <p:cNvSpPr/>
          <p:nvPr/>
        </p:nvSpPr>
        <p:spPr>
          <a:xfrm>
            <a:off x="4267200" y="3959066"/>
            <a:ext cx="1828800" cy="1225868"/>
          </a:xfrm>
          <a:prstGeom prst="wedgeRoundRectCallout">
            <a:avLst>
              <a:gd name="adj1" fmla="val 80291"/>
              <a:gd name="adj2" fmla="val 49928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</a:rPr>
              <a:t>NO!</a:t>
            </a:r>
          </a:p>
        </p:txBody>
      </p:sp>
      <p:sp>
        <p:nvSpPr>
          <p:cNvPr id="47" name="Rounded Rectangular Callout 46"/>
          <p:cNvSpPr/>
          <p:nvPr/>
        </p:nvSpPr>
        <p:spPr>
          <a:xfrm>
            <a:off x="4267200" y="3962400"/>
            <a:ext cx="1828800" cy="1225868"/>
          </a:xfrm>
          <a:prstGeom prst="wedgeRoundRectCallout">
            <a:avLst>
              <a:gd name="adj1" fmla="val 80291"/>
              <a:gd name="adj2" fmla="val 49928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00B050"/>
                </a:solidFill>
              </a:rPr>
              <a:t>YES!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514600" y="5715000"/>
            <a:ext cx="30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C000"/>
                </a:solidFill>
              </a:rPr>
              <a:t>3</a:t>
            </a:r>
            <a:endParaRPr lang="en-US" sz="2000" b="1" dirty="0">
              <a:solidFill>
                <a:srgbClr val="FFC000"/>
              </a:solidFill>
            </a:endParaRPr>
          </a:p>
        </p:txBody>
      </p:sp>
      <p:sp>
        <p:nvSpPr>
          <p:cNvPr id="36" name="Rounded Rectangular Callout 35"/>
          <p:cNvSpPr/>
          <p:nvPr/>
        </p:nvSpPr>
        <p:spPr>
          <a:xfrm>
            <a:off x="3657600" y="1629550"/>
            <a:ext cx="2895600" cy="2145268"/>
          </a:xfrm>
          <a:prstGeom prst="wedgeRoundRectCallout">
            <a:avLst>
              <a:gd name="adj1" fmla="val -71481"/>
              <a:gd name="adj2" fmla="val -10132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US" sz="2400" b="1" dirty="0" smtClean="0"/>
              <a:t>Is there a solution with costs</a:t>
            </a:r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r>
              <a:rPr lang="en-US" sz="2400" b="1" dirty="0" smtClean="0"/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43400" y="24384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3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3000" y="2419290"/>
            <a:ext cx="3810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C000"/>
                </a:solidFill>
              </a:rPr>
              <a:t>3</a:t>
            </a:r>
            <a:endParaRPr lang="en-US" sz="2000" b="1" dirty="0">
              <a:solidFill>
                <a:srgbClr val="FFC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62600" y="24384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33CC"/>
                </a:solidFill>
              </a:rPr>
              <a:t>3</a:t>
            </a:r>
            <a:endParaRPr lang="en-US" sz="2000" b="1" dirty="0">
              <a:solidFill>
                <a:srgbClr val="0033CC"/>
              </a:solidFill>
            </a:endParaRPr>
          </a:p>
        </p:txBody>
      </p:sp>
      <p:sp>
        <p:nvSpPr>
          <p:cNvPr id="41" name="Smiley Face 40"/>
          <p:cNvSpPr/>
          <p:nvPr/>
        </p:nvSpPr>
        <p:spPr>
          <a:xfrm>
            <a:off x="4267200" y="2743200"/>
            <a:ext cx="495300" cy="432792"/>
          </a:xfrm>
          <a:prstGeom prst="smileyFace">
            <a:avLst/>
          </a:prstGeom>
          <a:solidFill>
            <a:srgbClr val="FF0000"/>
          </a:solidFill>
          <a:ln w="28575">
            <a:solidFill>
              <a:srgbClr val="002060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14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2" name="Smiley Face 41"/>
          <p:cNvSpPr/>
          <p:nvPr/>
        </p:nvSpPr>
        <p:spPr>
          <a:xfrm>
            <a:off x="4876800" y="2743200"/>
            <a:ext cx="495300" cy="432792"/>
          </a:xfrm>
          <a:prstGeom prst="smileyFace">
            <a:avLst/>
          </a:prstGeom>
          <a:solidFill>
            <a:srgbClr val="FFFF00"/>
          </a:solidFill>
          <a:ln w="28575">
            <a:solidFill>
              <a:srgbClr val="002060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14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3" name="Smiley Face 42"/>
          <p:cNvSpPr/>
          <p:nvPr/>
        </p:nvSpPr>
        <p:spPr>
          <a:xfrm>
            <a:off x="5486400" y="2743200"/>
            <a:ext cx="495300" cy="432792"/>
          </a:xfrm>
          <a:prstGeom prst="smileyFace">
            <a:avLst/>
          </a:prstGeom>
          <a:solidFill>
            <a:srgbClr val="0070C0"/>
          </a:solidFill>
          <a:ln w="28575">
            <a:solidFill>
              <a:srgbClr val="002060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14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1" name="Smiley Face 20"/>
          <p:cNvSpPr/>
          <p:nvPr/>
        </p:nvSpPr>
        <p:spPr>
          <a:xfrm>
            <a:off x="4267200" y="2767608"/>
            <a:ext cx="495300" cy="432792"/>
          </a:xfrm>
          <a:prstGeom prst="smileyFace">
            <a:avLst/>
          </a:prstGeom>
          <a:solidFill>
            <a:srgbClr val="FF0000"/>
          </a:solidFill>
          <a:ln w="28575">
            <a:solidFill>
              <a:srgbClr val="002060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14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7" name="Smiley Face 36"/>
          <p:cNvSpPr/>
          <p:nvPr/>
        </p:nvSpPr>
        <p:spPr>
          <a:xfrm>
            <a:off x="4876800" y="2767608"/>
            <a:ext cx="495300" cy="432792"/>
          </a:xfrm>
          <a:prstGeom prst="smileyFace">
            <a:avLst/>
          </a:prstGeom>
          <a:solidFill>
            <a:srgbClr val="FFFF00"/>
          </a:solidFill>
          <a:ln w="28575">
            <a:solidFill>
              <a:srgbClr val="002060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14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8" name="Smiley Face 37"/>
          <p:cNvSpPr/>
          <p:nvPr/>
        </p:nvSpPr>
        <p:spPr>
          <a:xfrm>
            <a:off x="5486400" y="2767608"/>
            <a:ext cx="495300" cy="432792"/>
          </a:xfrm>
          <a:prstGeom prst="smileyFace">
            <a:avLst/>
          </a:prstGeom>
          <a:solidFill>
            <a:srgbClr val="0070C0"/>
          </a:solidFill>
          <a:ln w="28575">
            <a:solidFill>
              <a:srgbClr val="002060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14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6296E-6 L -0.00208 0.44282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221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96296E-6 L -0.00209 0.44282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22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L -0.00208 0.44282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221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 L -0.00416 0.43681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218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417 0.43681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218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-0.00417 0.43403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2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3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53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3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3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500"/>
                            </p:stCondLst>
                            <p:childTnLst>
                              <p:par>
                                <p:cTn id="141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-0.00417 0.46459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232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-0.00416 0.46737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234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-0.00417 0.46737 " pathEditMode="relative" rAng="0" ptsTypes="AA">
                                      <p:cBhvr>
                                        <p:cTn id="14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234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59259E-6 L -0.00208 0.47245 " pathEditMode="relative" rAng="0" ptsTypes="AA">
                                      <p:cBhvr>
                                        <p:cTn id="14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236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59259E-6 L -0.00208 0.47245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236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L -0.00209 0.47245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53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53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53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3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53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53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53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500"/>
                            </p:stCondLst>
                            <p:childTnLst>
                              <p:par>
                                <p:cTn id="19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5" grpId="0"/>
      <p:bldP spid="45" grpId="1"/>
      <p:bldP spid="45" grpId="2"/>
      <p:bldP spid="46" grpId="0"/>
      <p:bldP spid="46" grpId="1"/>
      <p:bldP spid="46" grpId="2"/>
      <p:bldP spid="44" grpId="0"/>
      <p:bldP spid="44" grpId="1"/>
      <p:bldP spid="44" grpId="2"/>
      <p:bldP spid="25" grpId="0"/>
      <p:bldP spid="26" grpId="0"/>
      <p:bldP spid="27" grpId="0"/>
      <p:bldP spid="28" grpId="0" animBg="1"/>
      <p:bldP spid="29" grpId="0" animBg="1"/>
      <p:bldP spid="30" grpId="0" animBg="1"/>
      <p:bldP spid="39" grpId="0" animBg="1"/>
      <p:bldP spid="39" grpId="1" animBg="1"/>
      <p:bldP spid="47" grpId="0" animBg="1"/>
      <p:bldP spid="48" grpId="0"/>
      <p:bldP spid="36" grpId="0" animBg="1"/>
      <p:bldP spid="36" grpId="1" animBg="1"/>
      <p:bldP spid="7" grpId="0"/>
      <p:bldP spid="7" grpId="1"/>
      <p:bldP spid="7" grpId="2"/>
      <p:bldP spid="8" grpId="0"/>
      <p:bldP spid="8" grpId="1"/>
      <p:bldP spid="8" grpId="2"/>
      <p:bldP spid="9" grpId="0"/>
      <p:bldP spid="9" grpId="1"/>
      <p:bldP spid="9" grpId="2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21" grpId="0" animBg="1"/>
      <p:bldP spid="21" grpId="1" animBg="1"/>
      <p:bldP spid="21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ost tre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71800" y="4414969"/>
            <a:ext cx="5105400" cy="18334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High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2027237"/>
            <a:ext cx="6248400" cy="3840163"/>
          </a:xfrm>
        </p:spPr>
        <p:txBody>
          <a:bodyPr/>
          <a:lstStyle/>
          <a:p>
            <a:r>
              <a:rPr lang="en-US" dirty="0" smtClean="0"/>
              <a:t>The high level searches the Increasing Cost Tree (ICT) - defined as follow: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Node – a cost vector (cost per agent)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Operators – one agent’s cost is increased by one. 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Root –  The minimal individual costs (SIC).</a:t>
            </a:r>
            <a:endParaRPr lang="en-US" dirty="0"/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0" y="781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מציין מיקום של מספר שקופית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0" y="1676400"/>
            <a:ext cx="1828800" cy="21698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1"/>
                </a:solidFill>
              </a:rPr>
              <a:t>Background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Previous work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400" b="1" dirty="0" smtClean="0">
                <a:solidFill>
                  <a:srgbClr val="C00000"/>
                </a:solidFill>
              </a:rPr>
              <a:t>ICTS formalization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Theoretical analysis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Do it faster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Summery</a:t>
            </a:r>
          </a:p>
          <a:p>
            <a:pPr>
              <a:buFont typeface="Arial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0010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High level search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Search the ICT in a breadth-first manner.</a:t>
            </a:r>
          </a:p>
          <a:p>
            <a:r>
              <a:rPr lang="en-US" dirty="0" smtClean="0"/>
              <a:t>For each node: is there a solution restricted to the given costs set?</a:t>
            </a:r>
          </a:p>
          <a:p>
            <a:r>
              <a:rPr lang="en-US" dirty="0" smtClean="0"/>
              <a:t>The first solution found is surely optimal. </a:t>
            </a:r>
            <a:endParaRPr lang="en-US" dirty="0"/>
          </a:p>
        </p:txBody>
      </p:sp>
      <p:pic>
        <p:nvPicPr>
          <p:cNvPr id="5" name="Picture 4" descr="cost tre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71800" y="4419600"/>
            <a:ext cx="5105400" cy="1833431"/>
          </a:xfrm>
          <a:prstGeom prst="rect">
            <a:avLst/>
          </a:prstGeom>
        </p:spPr>
      </p:pic>
      <p:sp>
        <p:nvSpPr>
          <p:cNvPr id="6" name="כפל 19"/>
          <p:cNvSpPr/>
          <p:nvPr/>
        </p:nvSpPr>
        <p:spPr>
          <a:xfrm>
            <a:off x="5334000" y="4191000"/>
            <a:ext cx="838200" cy="914400"/>
          </a:xfrm>
          <a:prstGeom prst="mathMultiply">
            <a:avLst>
              <a:gd name="adj1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7" name="כפל 19"/>
          <p:cNvSpPr/>
          <p:nvPr/>
        </p:nvSpPr>
        <p:spPr>
          <a:xfrm>
            <a:off x="3886200" y="4800600"/>
            <a:ext cx="838200" cy="914400"/>
          </a:xfrm>
          <a:prstGeom prst="mathMultiply">
            <a:avLst>
              <a:gd name="adj1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8" name="כפל 19"/>
          <p:cNvSpPr/>
          <p:nvPr/>
        </p:nvSpPr>
        <p:spPr>
          <a:xfrm>
            <a:off x="5257800" y="4800600"/>
            <a:ext cx="838200" cy="914400"/>
          </a:xfrm>
          <a:prstGeom prst="mathMultiply">
            <a:avLst>
              <a:gd name="adj1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9" name="כפל 19"/>
          <p:cNvSpPr/>
          <p:nvPr/>
        </p:nvSpPr>
        <p:spPr>
          <a:xfrm>
            <a:off x="6705600" y="4800600"/>
            <a:ext cx="838200" cy="914400"/>
          </a:xfrm>
          <a:prstGeom prst="mathMultiply">
            <a:avLst>
              <a:gd name="adj1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0" name="כפל 19"/>
          <p:cNvSpPr/>
          <p:nvPr/>
        </p:nvSpPr>
        <p:spPr>
          <a:xfrm>
            <a:off x="2895600" y="5562600"/>
            <a:ext cx="838200" cy="914400"/>
          </a:xfrm>
          <a:prstGeom prst="mathMultiply">
            <a:avLst>
              <a:gd name="adj1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pic>
        <p:nvPicPr>
          <p:cNvPr id="11" name="Picture 10" descr="Bingo-Titl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16868" y="5715000"/>
            <a:ext cx="931332" cy="762000"/>
          </a:xfrm>
          <a:prstGeom prst="rect">
            <a:avLst/>
          </a:prstGeom>
        </p:spPr>
      </p:pic>
      <p:cxnSp>
        <p:nvCxnSpPr>
          <p:cNvPr id="12" name="מחבר חץ ישר 11"/>
          <p:cNvCxnSpPr/>
          <p:nvPr/>
        </p:nvCxnSpPr>
        <p:spPr>
          <a:xfrm rot="5400000" flipH="1" flipV="1">
            <a:off x="1866106" y="5371306"/>
            <a:ext cx="1600994" cy="794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362200" y="5180806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∆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800600" y="6336268"/>
            <a:ext cx="1676400" cy="369332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Tree size=O(     )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9800" y="6381750"/>
            <a:ext cx="247650" cy="323850"/>
          </a:xfrm>
          <a:prstGeom prst="rect">
            <a:avLst/>
          </a:prstGeom>
          <a:noFill/>
        </p:spPr>
      </p:pic>
      <p:sp>
        <p:nvSpPr>
          <p:cNvPr id="16" name="מציין מיקום של מספר שקופית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7" name="Line Callout 1 16"/>
          <p:cNvSpPr/>
          <p:nvPr/>
        </p:nvSpPr>
        <p:spPr>
          <a:xfrm>
            <a:off x="6705600" y="4214336"/>
            <a:ext cx="1219200" cy="646331"/>
          </a:xfrm>
          <a:prstGeom prst="borderCallout1">
            <a:avLst>
              <a:gd name="adj1" fmla="val 47771"/>
              <a:gd name="adj2" fmla="val -1352"/>
              <a:gd name="adj3" fmla="val 61976"/>
              <a:gd name="adj4" fmla="val -51784"/>
            </a:avLst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No solution</a:t>
            </a:r>
          </a:p>
        </p:txBody>
      </p:sp>
      <p:sp>
        <p:nvSpPr>
          <p:cNvPr id="18" name="Line Callout 1 17"/>
          <p:cNvSpPr/>
          <p:nvPr/>
        </p:nvSpPr>
        <p:spPr>
          <a:xfrm>
            <a:off x="6705600" y="4191000"/>
            <a:ext cx="1219200" cy="646331"/>
          </a:xfrm>
          <a:prstGeom prst="borderCallout1">
            <a:avLst>
              <a:gd name="adj1" fmla="val 47771"/>
              <a:gd name="adj2" fmla="val -1352"/>
              <a:gd name="adj3" fmla="val 61976"/>
              <a:gd name="adj4" fmla="val -51784"/>
            </a:avLst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Find a solution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0" y="1676400"/>
            <a:ext cx="1828800" cy="21698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1"/>
                </a:solidFill>
              </a:rPr>
              <a:t>Background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Previous work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400" b="1" dirty="0" smtClean="0">
                <a:solidFill>
                  <a:srgbClr val="C00000"/>
                </a:solidFill>
              </a:rPr>
              <a:t>ICTS formalization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Theoretical analysis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Do it faster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Summery</a:t>
            </a:r>
          </a:p>
          <a:p>
            <a:pPr>
              <a:buFont typeface="Arial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4" grpId="0" animBg="1"/>
      <p:bldP spid="17" grpId="0" animBg="1"/>
      <p:bldP spid="17" grpId="1" animBg="1"/>
      <p:bldP spid="18" grpId="0" animBg="1"/>
      <p:bldP spid="18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Low-level: Goal test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981200" y="1981200"/>
            <a:ext cx="7010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The low level performs a goal test - Is there a valid solution for a given ICT node?</a:t>
            </a:r>
          </a:p>
          <a:p>
            <a:r>
              <a:rPr lang="en-US" dirty="0" smtClean="0"/>
              <a:t>ICT node represents all paths for all agents given the costs.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3600" b="1" u="sng" dirty="0" smtClean="0"/>
              <a:t>Low level</a:t>
            </a:r>
            <a:r>
              <a:rPr lang="en-US" sz="3600" b="1" dirty="0" smtClean="0"/>
              <a:t>:</a:t>
            </a:r>
          </a:p>
          <a:p>
            <a:r>
              <a:rPr lang="en-US" dirty="0" smtClean="0"/>
              <a:t>1) For each agent enumerate all paths of its given cost.</a:t>
            </a:r>
            <a:endParaRPr lang="en-US" b="1" dirty="0" smtClean="0"/>
          </a:p>
          <a:p>
            <a:r>
              <a:rPr lang="en-US" dirty="0" smtClean="0"/>
              <a:t>2) Search for a valid set of paths.</a:t>
            </a:r>
            <a:endParaRPr lang="en-US" dirty="0"/>
          </a:p>
        </p:txBody>
      </p:sp>
      <p:sp>
        <p:nvSpPr>
          <p:cNvPr id="11" name="מציין מיקום של מספר שקופית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1676400"/>
            <a:ext cx="1828800" cy="21698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1"/>
                </a:solidFill>
              </a:rPr>
              <a:t>Background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Previous work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400" b="1" dirty="0" smtClean="0">
                <a:solidFill>
                  <a:srgbClr val="C00000"/>
                </a:solidFill>
              </a:rPr>
              <a:t>ICTS formalization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Theoretical analysis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Do it faster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Summery</a:t>
            </a:r>
          </a:p>
          <a:p>
            <a:pPr>
              <a:buFont typeface="Arial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62400" y="3489411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c</a:t>
            </a:r>
            <a:r>
              <a:rPr lang="en-US" b="1" dirty="0" smtClean="0">
                <a:solidFill>
                  <a:srgbClr val="FF0000"/>
                </a:solidFill>
              </a:rPr>
              <a:t>1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57800" y="3505200"/>
            <a:ext cx="9144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C000"/>
                </a:solidFill>
              </a:rPr>
              <a:t>c</a:t>
            </a:r>
            <a:r>
              <a:rPr lang="en-US" b="1" dirty="0" smtClean="0">
                <a:solidFill>
                  <a:srgbClr val="FFC000"/>
                </a:solidFill>
              </a:rPr>
              <a:t>2</a:t>
            </a:r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77000" y="3489411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33CC"/>
                </a:solidFill>
              </a:rPr>
              <a:t>c</a:t>
            </a:r>
            <a:r>
              <a:rPr lang="en-US" b="1" dirty="0" smtClean="0">
                <a:solidFill>
                  <a:srgbClr val="0033CC"/>
                </a:solidFill>
              </a:rPr>
              <a:t>3</a:t>
            </a:r>
            <a:r>
              <a:rPr lang="en-US" sz="100" b="1" dirty="0" smtClean="0">
                <a:solidFill>
                  <a:srgbClr val="0033CC"/>
                </a:solidFill>
              </a:rPr>
              <a:t>3</a:t>
            </a:r>
            <a:endParaRPr lang="en-US" sz="2800" b="1" dirty="0">
              <a:solidFill>
                <a:srgbClr val="0033CC"/>
              </a:solidFill>
            </a:endParaRPr>
          </a:p>
        </p:txBody>
      </p:sp>
      <p:sp>
        <p:nvSpPr>
          <p:cNvPr id="17" name="מלבן מעוגל 16"/>
          <p:cNvSpPr/>
          <p:nvPr/>
        </p:nvSpPr>
        <p:spPr>
          <a:xfrm>
            <a:off x="3657600" y="3597189"/>
            <a:ext cx="3733800" cy="1143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Smiley Face 20"/>
          <p:cNvSpPr/>
          <p:nvPr/>
        </p:nvSpPr>
        <p:spPr>
          <a:xfrm>
            <a:off x="3810000" y="3962400"/>
            <a:ext cx="762000" cy="609600"/>
          </a:xfrm>
          <a:prstGeom prst="smileyFace">
            <a:avLst/>
          </a:prstGeom>
          <a:solidFill>
            <a:srgbClr val="FF0000"/>
          </a:solidFill>
          <a:ln w="28575">
            <a:solidFill>
              <a:srgbClr val="002060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6" name="Smiley Face 22"/>
          <p:cNvSpPr/>
          <p:nvPr/>
        </p:nvSpPr>
        <p:spPr>
          <a:xfrm>
            <a:off x="5105400" y="3962400"/>
            <a:ext cx="762000" cy="609600"/>
          </a:xfrm>
          <a:prstGeom prst="smileyFace">
            <a:avLst/>
          </a:prstGeom>
          <a:solidFill>
            <a:srgbClr val="FFFF00"/>
          </a:solidFill>
          <a:ln w="28575">
            <a:solidFill>
              <a:srgbClr val="002060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7" name="Smiley Face 23"/>
          <p:cNvSpPr/>
          <p:nvPr/>
        </p:nvSpPr>
        <p:spPr>
          <a:xfrm>
            <a:off x="6324600" y="3962400"/>
            <a:ext cx="762000" cy="609600"/>
          </a:xfrm>
          <a:prstGeom prst="smileyFace">
            <a:avLst/>
          </a:prstGeom>
          <a:solidFill>
            <a:srgbClr val="0070C0"/>
          </a:solidFill>
          <a:ln w="28575">
            <a:solidFill>
              <a:srgbClr val="002060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 animBg="1"/>
      <p:bldP spid="18" grpId="0" animBg="1"/>
      <p:bldP spid="26" grpId="0" animBg="1"/>
      <p:bldP spid="2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76962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Enumerating paths for an agent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Problem: the number of different paths for a single agent is itself exponential.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00" y="3300412"/>
          <a:ext cx="3200400" cy="2514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6800"/>
                <a:gridCol w="1066800"/>
                <a:gridCol w="1066800"/>
              </a:tblGrid>
              <a:tr h="8382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start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goal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4" descr="m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3605211"/>
            <a:ext cx="457200" cy="470189"/>
          </a:xfrm>
          <a:prstGeom prst="rect">
            <a:avLst/>
          </a:prstGeom>
        </p:spPr>
      </p:pic>
      <p:pic>
        <p:nvPicPr>
          <p:cNvPr id="6" name="Picture 5" descr="hom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1873" y="5281612"/>
            <a:ext cx="469727" cy="457200"/>
          </a:xfrm>
          <a:prstGeom prst="rect">
            <a:avLst/>
          </a:prstGeom>
        </p:spPr>
      </p:pic>
      <p:cxnSp>
        <p:nvCxnSpPr>
          <p:cNvPr id="27" name="Elbow Connector 26"/>
          <p:cNvCxnSpPr/>
          <p:nvPr/>
        </p:nvCxnSpPr>
        <p:spPr>
          <a:xfrm>
            <a:off x="2438400" y="3986212"/>
            <a:ext cx="2209800" cy="1600200"/>
          </a:xfrm>
          <a:prstGeom prst="bentConnector3">
            <a:avLst>
              <a:gd name="adj1" fmla="val -474"/>
            </a:avLst>
          </a:prstGeom>
          <a:ln w="285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/>
          <p:nvPr/>
        </p:nvCxnSpPr>
        <p:spPr>
          <a:xfrm>
            <a:off x="3124200" y="3986212"/>
            <a:ext cx="1524000" cy="1219200"/>
          </a:xfrm>
          <a:prstGeom prst="bentConnector3">
            <a:avLst>
              <a:gd name="adj1" fmla="val 50000"/>
            </a:avLst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rot="5400000">
            <a:off x="2247900" y="4405312"/>
            <a:ext cx="6858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2590800" y="4748212"/>
            <a:ext cx="990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rot="5400000">
            <a:off x="3276600" y="5053012"/>
            <a:ext cx="609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3581400" y="5357812"/>
            <a:ext cx="99060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5400000">
            <a:off x="2743200" y="4291012"/>
            <a:ext cx="45720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2971800" y="4519612"/>
            <a:ext cx="167640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rot="5400000">
            <a:off x="4342606" y="4824412"/>
            <a:ext cx="610394" cy="794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3200400" y="3529012"/>
            <a:ext cx="2133600" cy="0"/>
          </a:xfrm>
          <a:prstGeom prst="line">
            <a:avLst/>
          </a:prstGeom>
          <a:ln w="28575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 rot="5400000">
            <a:off x="4533900" y="4329112"/>
            <a:ext cx="1600200" cy="1588"/>
          </a:xfrm>
          <a:prstGeom prst="straightConnector1">
            <a:avLst/>
          </a:prstGeom>
          <a:ln w="28575">
            <a:solidFill>
              <a:srgbClr val="0033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3200400" y="3757612"/>
            <a:ext cx="9906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rot="5400000">
            <a:off x="3886200" y="4062412"/>
            <a:ext cx="6096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>
            <a:off x="4191000" y="4367212"/>
            <a:ext cx="7620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 rot="5400000">
            <a:off x="4610497" y="4709715"/>
            <a:ext cx="685800" cy="794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תמונה 22" descr="Question_Mark_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90800" y="2971800"/>
            <a:ext cx="469549" cy="63341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4" name="מציין מיקום של מספר שקופית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0" y="1676400"/>
            <a:ext cx="1828800" cy="21698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1"/>
                </a:solidFill>
              </a:rPr>
              <a:t>Background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Previous work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400" b="1" dirty="0" smtClean="0">
                <a:solidFill>
                  <a:srgbClr val="C00000"/>
                </a:solidFill>
              </a:rPr>
              <a:t>ICTS formalization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Theoretical analysis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Do it faster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Summery</a:t>
            </a:r>
          </a:p>
          <a:p>
            <a:pPr>
              <a:buFont typeface="Arial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/>
          <p:cNvSpPr txBox="1"/>
          <p:nvPr/>
        </p:nvSpPr>
        <p:spPr>
          <a:xfrm>
            <a:off x="6367847" y="6059269"/>
            <a:ext cx="17157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Linear</a:t>
            </a:r>
            <a:r>
              <a:rPr lang="en-US" dirty="0" smtClean="0"/>
              <a:t> in the</a:t>
            </a:r>
          </a:p>
          <a:p>
            <a:pPr algn="ctr"/>
            <a:r>
              <a:rPr lang="en-US" dirty="0" smtClean="0"/>
              <a:t>number of steps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981200" y="3048000"/>
          <a:ext cx="3200400" cy="2514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6800"/>
                <a:gridCol w="1066800"/>
                <a:gridCol w="1066800"/>
              </a:tblGrid>
              <a:tr h="83820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Start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E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F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G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goal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Solution - Multi value decision diagram</a:t>
            </a:r>
            <a:endParaRPr lang="en-US" dirty="0"/>
          </a:p>
        </p:txBody>
      </p:sp>
      <p:pic>
        <p:nvPicPr>
          <p:cNvPr id="5" name="Picture 4" descr="m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3352800"/>
            <a:ext cx="457200" cy="470189"/>
          </a:xfrm>
          <a:prstGeom prst="rect">
            <a:avLst/>
          </a:prstGeom>
        </p:spPr>
      </p:pic>
      <p:pic>
        <p:nvPicPr>
          <p:cNvPr id="6" name="Picture 5" descr="hom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19600" y="5029200"/>
            <a:ext cx="469727" cy="457200"/>
          </a:xfrm>
          <a:prstGeom prst="rect">
            <a:avLst/>
          </a:prstGeom>
        </p:spPr>
      </p:pic>
      <p:sp>
        <p:nvSpPr>
          <p:cNvPr id="7" name="אליפסה 6"/>
          <p:cNvSpPr/>
          <p:nvPr/>
        </p:nvSpPr>
        <p:spPr>
          <a:xfrm>
            <a:off x="6705600" y="2438400"/>
            <a:ext cx="685800" cy="457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Start</a:t>
            </a:r>
            <a:endParaRPr lang="en-US" sz="1200" dirty="0"/>
          </a:p>
        </p:txBody>
      </p:sp>
      <p:sp>
        <p:nvSpPr>
          <p:cNvPr id="8" name="אליפסה 7"/>
          <p:cNvSpPr/>
          <p:nvPr/>
        </p:nvSpPr>
        <p:spPr>
          <a:xfrm>
            <a:off x="7315200" y="3124200"/>
            <a:ext cx="685800" cy="457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</a:t>
            </a:r>
            <a:endParaRPr lang="en-US" sz="1200" dirty="0"/>
          </a:p>
        </p:txBody>
      </p:sp>
      <p:sp>
        <p:nvSpPr>
          <p:cNvPr id="9" name="אליפסה 8"/>
          <p:cNvSpPr/>
          <p:nvPr/>
        </p:nvSpPr>
        <p:spPr>
          <a:xfrm>
            <a:off x="6172200" y="3124200"/>
            <a:ext cx="685800" cy="457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</a:t>
            </a:r>
            <a:endParaRPr lang="en-US" sz="1200" dirty="0"/>
          </a:p>
        </p:txBody>
      </p:sp>
      <p:cxnSp>
        <p:nvCxnSpPr>
          <p:cNvPr id="11" name="מחבר חץ ישר 10"/>
          <p:cNvCxnSpPr>
            <a:stCxn id="7" idx="3"/>
            <a:endCxn id="9" idx="0"/>
          </p:cNvCxnSpPr>
          <p:nvPr/>
        </p:nvCxnSpPr>
        <p:spPr>
          <a:xfrm rot="5400000">
            <a:off x="6512790" y="2830956"/>
            <a:ext cx="295555" cy="290933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חץ ישר 12"/>
          <p:cNvCxnSpPr>
            <a:stCxn id="7" idx="5"/>
            <a:endCxn id="8" idx="0"/>
          </p:cNvCxnSpPr>
          <p:nvPr/>
        </p:nvCxnSpPr>
        <p:spPr>
          <a:xfrm rot="16200000" flipH="1">
            <a:off x="7326756" y="2792855"/>
            <a:ext cx="295555" cy="367133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אליפסה 13"/>
          <p:cNvSpPr/>
          <p:nvPr/>
        </p:nvSpPr>
        <p:spPr>
          <a:xfrm>
            <a:off x="5638800" y="3810000"/>
            <a:ext cx="685800" cy="457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</a:t>
            </a:r>
            <a:endParaRPr lang="en-US" sz="1200" dirty="0"/>
          </a:p>
        </p:txBody>
      </p:sp>
      <p:sp>
        <p:nvSpPr>
          <p:cNvPr id="15" name="אליפסה 14"/>
          <p:cNvSpPr/>
          <p:nvPr/>
        </p:nvSpPr>
        <p:spPr>
          <a:xfrm>
            <a:off x="6781800" y="3810000"/>
            <a:ext cx="685800" cy="457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</a:t>
            </a:r>
            <a:endParaRPr lang="en-US" sz="1200" dirty="0"/>
          </a:p>
        </p:txBody>
      </p:sp>
      <p:sp>
        <p:nvSpPr>
          <p:cNvPr id="16" name="אליפסה 15"/>
          <p:cNvSpPr/>
          <p:nvPr/>
        </p:nvSpPr>
        <p:spPr>
          <a:xfrm>
            <a:off x="8001000" y="3810000"/>
            <a:ext cx="685800" cy="457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</a:t>
            </a:r>
            <a:endParaRPr lang="en-US" sz="1200" dirty="0"/>
          </a:p>
        </p:txBody>
      </p:sp>
      <p:cxnSp>
        <p:nvCxnSpPr>
          <p:cNvPr id="17" name="מחבר חץ ישר 16"/>
          <p:cNvCxnSpPr>
            <a:stCxn id="9" idx="3"/>
            <a:endCxn id="14" idx="0"/>
          </p:cNvCxnSpPr>
          <p:nvPr/>
        </p:nvCxnSpPr>
        <p:spPr>
          <a:xfrm rot="5400000">
            <a:off x="5979390" y="3516756"/>
            <a:ext cx="295555" cy="290933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מחבר חץ ישר 17"/>
          <p:cNvCxnSpPr>
            <a:stCxn id="8" idx="3"/>
            <a:endCxn id="15" idx="0"/>
          </p:cNvCxnSpPr>
          <p:nvPr/>
        </p:nvCxnSpPr>
        <p:spPr>
          <a:xfrm rot="5400000">
            <a:off x="7122390" y="3516756"/>
            <a:ext cx="295555" cy="290933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מחבר חץ ישר 18"/>
          <p:cNvCxnSpPr>
            <a:stCxn id="9" idx="5"/>
            <a:endCxn id="15" idx="0"/>
          </p:cNvCxnSpPr>
          <p:nvPr/>
        </p:nvCxnSpPr>
        <p:spPr>
          <a:xfrm rot="16200000" flipH="1">
            <a:off x="6793356" y="3478655"/>
            <a:ext cx="295555" cy="367133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מחבר חץ ישר 24"/>
          <p:cNvCxnSpPr>
            <a:stCxn id="8" idx="5"/>
            <a:endCxn id="16" idx="0"/>
          </p:cNvCxnSpPr>
          <p:nvPr/>
        </p:nvCxnSpPr>
        <p:spPr>
          <a:xfrm rot="16200000" flipH="1">
            <a:off x="7974456" y="3440555"/>
            <a:ext cx="295555" cy="443333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אליפסה 38"/>
          <p:cNvSpPr/>
          <p:nvPr/>
        </p:nvSpPr>
        <p:spPr>
          <a:xfrm>
            <a:off x="6248400" y="4495800"/>
            <a:ext cx="685800" cy="457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</a:t>
            </a:r>
            <a:endParaRPr lang="en-US" sz="1200" dirty="0"/>
          </a:p>
        </p:txBody>
      </p:sp>
      <p:sp>
        <p:nvSpPr>
          <p:cNvPr id="40" name="אליפסה 39"/>
          <p:cNvSpPr/>
          <p:nvPr/>
        </p:nvSpPr>
        <p:spPr>
          <a:xfrm>
            <a:off x="7467600" y="4495800"/>
            <a:ext cx="685800" cy="457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</a:t>
            </a:r>
            <a:endParaRPr lang="en-US" sz="1200" dirty="0"/>
          </a:p>
        </p:txBody>
      </p:sp>
      <p:sp>
        <p:nvSpPr>
          <p:cNvPr id="41" name="אליפסה 40"/>
          <p:cNvSpPr/>
          <p:nvPr/>
        </p:nvSpPr>
        <p:spPr>
          <a:xfrm>
            <a:off x="6858000" y="5257800"/>
            <a:ext cx="685800" cy="457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Goal</a:t>
            </a:r>
            <a:endParaRPr lang="en-US" sz="1200" dirty="0"/>
          </a:p>
        </p:txBody>
      </p:sp>
      <p:cxnSp>
        <p:nvCxnSpPr>
          <p:cNvPr id="48" name="מחבר חץ ישר 47"/>
          <p:cNvCxnSpPr>
            <a:stCxn id="15" idx="5"/>
            <a:endCxn id="40" idx="0"/>
          </p:cNvCxnSpPr>
          <p:nvPr/>
        </p:nvCxnSpPr>
        <p:spPr>
          <a:xfrm rot="16200000" flipH="1">
            <a:off x="7441056" y="4126355"/>
            <a:ext cx="295555" cy="443333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מחבר חץ ישר 48"/>
          <p:cNvCxnSpPr>
            <a:stCxn id="15" idx="3"/>
            <a:endCxn id="39" idx="0"/>
          </p:cNvCxnSpPr>
          <p:nvPr/>
        </p:nvCxnSpPr>
        <p:spPr>
          <a:xfrm rot="5400000">
            <a:off x="6588990" y="4202556"/>
            <a:ext cx="295555" cy="290933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מחבר חץ ישר 49"/>
          <p:cNvCxnSpPr>
            <a:stCxn id="14" idx="4"/>
            <a:endCxn id="39" idx="1"/>
          </p:cNvCxnSpPr>
          <p:nvPr/>
        </p:nvCxnSpPr>
        <p:spPr>
          <a:xfrm rot="16200000" flipH="1">
            <a:off x="6017489" y="4231410"/>
            <a:ext cx="295555" cy="367133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מחבר חץ ישר 50"/>
          <p:cNvCxnSpPr>
            <a:stCxn id="40" idx="4"/>
            <a:endCxn id="41" idx="0"/>
          </p:cNvCxnSpPr>
          <p:nvPr/>
        </p:nvCxnSpPr>
        <p:spPr>
          <a:xfrm rot="5400000">
            <a:off x="7353300" y="4800600"/>
            <a:ext cx="304800" cy="6096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מחבר חץ ישר 51"/>
          <p:cNvCxnSpPr>
            <a:stCxn id="39" idx="4"/>
            <a:endCxn id="41" idx="0"/>
          </p:cNvCxnSpPr>
          <p:nvPr/>
        </p:nvCxnSpPr>
        <p:spPr>
          <a:xfrm rot="16200000" flipH="1">
            <a:off x="6743700" y="4800600"/>
            <a:ext cx="304800" cy="6096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מחבר חץ ישר 65"/>
          <p:cNvCxnSpPr>
            <a:stCxn id="16" idx="4"/>
            <a:endCxn id="40" idx="7"/>
          </p:cNvCxnSpPr>
          <p:nvPr/>
        </p:nvCxnSpPr>
        <p:spPr>
          <a:xfrm rot="5400000">
            <a:off x="8050657" y="4269511"/>
            <a:ext cx="295555" cy="290933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6248400" y="20574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4-steps MDD</a:t>
            </a:r>
            <a:endParaRPr lang="en-US" dirty="0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0" y="762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0" y="762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0" y="762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0" name="Elbow Connector 69"/>
          <p:cNvCxnSpPr/>
          <p:nvPr/>
        </p:nvCxnSpPr>
        <p:spPr>
          <a:xfrm>
            <a:off x="2133600" y="3733800"/>
            <a:ext cx="2209800" cy="1600200"/>
          </a:xfrm>
          <a:prstGeom prst="bentConnector3">
            <a:avLst>
              <a:gd name="adj1" fmla="val -474"/>
            </a:avLst>
          </a:prstGeom>
          <a:ln w="28575">
            <a:solidFill>
              <a:schemeClr val="accent1">
                <a:lumMod val="50000"/>
              </a:schemeClr>
            </a:solidFill>
            <a:tailEnd type="arrow"/>
          </a:ln>
          <a:effectLst>
            <a:outerShdw blurRad="50800" dist="50800" dir="5400000" algn="ctr" rotWithShape="0">
              <a:srgbClr val="000000">
                <a:alpha val="7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Elbow Connector 70"/>
          <p:cNvCxnSpPr/>
          <p:nvPr/>
        </p:nvCxnSpPr>
        <p:spPr>
          <a:xfrm>
            <a:off x="2667000" y="3733800"/>
            <a:ext cx="1600200" cy="1295400"/>
          </a:xfrm>
          <a:prstGeom prst="bentConnector3">
            <a:avLst>
              <a:gd name="adj1" fmla="val 50000"/>
            </a:avLst>
          </a:prstGeom>
          <a:ln w="28575">
            <a:solidFill>
              <a:srgbClr val="7030A0"/>
            </a:solidFill>
            <a:tailEnd type="arrow"/>
          </a:ln>
          <a:effectLst>
            <a:outerShdw blurRad="50800" dist="50800" dir="5400000" algn="ctr" rotWithShape="0">
              <a:srgbClr val="000000">
                <a:alpha val="7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rot="5400000">
            <a:off x="1943100" y="4152900"/>
            <a:ext cx="685800" cy="0"/>
          </a:xfrm>
          <a:prstGeom prst="line">
            <a:avLst/>
          </a:prstGeom>
          <a:ln w="28575">
            <a:solidFill>
              <a:srgbClr val="FF0000"/>
            </a:solidFill>
          </a:ln>
          <a:effectLst>
            <a:outerShdw blurRad="50800" dist="50800" dir="5400000" algn="ctr" rotWithShape="0">
              <a:srgbClr val="000000">
                <a:alpha val="7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2286000" y="4495800"/>
            <a:ext cx="990600" cy="0"/>
          </a:xfrm>
          <a:prstGeom prst="line">
            <a:avLst/>
          </a:prstGeom>
          <a:ln w="28575">
            <a:solidFill>
              <a:srgbClr val="FF0000"/>
            </a:solidFill>
          </a:ln>
          <a:effectLst>
            <a:outerShdw blurRad="50800" dist="50800" dir="5400000" algn="ctr" rotWithShape="0">
              <a:srgbClr val="000000">
                <a:alpha val="7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rot="5400000">
            <a:off x="2933700" y="4838700"/>
            <a:ext cx="685800" cy="0"/>
          </a:xfrm>
          <a:prstGeom prst="line">
            <a:avLst/>
          </a:prstGeom>
          <a:ln w="28575">
            <a:solidFill>
              <a:srgbClr val="FF0000"/>
            </a:solidFill>
          </a:ln>
          <a:effectLst>
            <a:outerShdw blurRad="50800" dist="50800" dir="5400000" algn="ctr" rotWithShape="0">
              <a:srgbClr val="000000">
                <a:alpha val="7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3276600" y="5180012"/>
            <a:ext cx="99060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50800" dir="5400000" algn="ctr" rotWithShape="0">
              <a:srgbClr val="000000">
                <a:alpha val="7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rot="5400000">
            <a:off x="2438400" y="4038600"/>
            <a:ext cx="457200" cy="0"/>
          </a:xfrm>
          <a:prstGeom prst="line">
            <a:avLst/>
          </a:prstGeom>
          <a:ln w="28575">
            <a:solidFill>
              <a:srgbClr val="00B0F0"/>
            </a:solidFill>
          </a:ln>
          <a:effectLst>
            <a:outerShdw blurRad="50800" dist="50800" dir="5400000" algn="ctr" rotWithShape="0">
              <a:srgbClr val="000000">
                <a:alpha val="7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2667000" y="4267200"/>
            <a:ext cx="1676400" cy="0"/>
          </a:xfrm>
          <a:prstGeom prst="line">
            <a:avLst/>
          </a:prstGeom>
          <a:ln w="28575">
            <a:solidFill>
              <a:srgbClr val="00B0F0"/>
            </a:solidFill>
          </a:ln>
          <a:effectLst>
            <a:outerShdw blurRad="50800" dist="50800" dir="5400000" algn="ctr" rotWithShape="0">
              <a:srgbClr val="000000">
                <a:alpha val="7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rot="5400000">
            <a:off x="4037806" y="4572000"/>
            <a:ext cx="610394" cy="794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  <a:effectLst>
            <a:outerShdw blurRad="50800" dist="50800" dir="5400000" algn="ctr" rotWithShape="0">
              <a:srgbClr val="000000">
                <a:alpha val="7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2895600" y="3352800"/>
            <a:ext cx="2133600" cy="0"/>
          </a:xfrm>
          <a:prstGeom prst="line">
            <a:avLst/>
          </a:prstGeom>
          <a:ln w="28575">
            <a:solidFill>
              <a:srgbClr val="0033CC"/>
            </a:solidFill>
          </a:ln>
          <a:effectLst>
            <a:outerShdw blurRad="50800" dist="50800" dir="5400000" algn="ctr" rotWithShape="0">
              <a:srgbClr val="000000">
                <a:alpha val="7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rot="5400000">
            <a:off x="4266406" y="4114800"/>
            <a:ext cx="1524794" cy="794"/>
          </a:xfrm>
          <a:prstGeom prst="straightConnector1">
            <a:avLst/>
          </a:prstGeom>
          <a:ln w="28575">
            <a:solidFill>
              <a:srgbClr val="0033CC"/>
            </a:solidFill>
            <a:tailEnd type="arrow"/>
          </a:ln>
          <a:effectLst>
            <a:outerShdw blurRad="50800" dist="50800" dir="5400000" algn="ctr" rotWithShape="0">
              <a:srgbClr val="000000">
                <a:alpha val="7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2895600" y="3505200"/>
            <a:ext cx="990600" cy="0"/>
          </a:xfrm>
          <a:prstGeom prst="line">
            <a:avLst/>
          </a:prstGeom>
          <a:ln w="28575">
            <a:solidFill>
              <a:srgbClr val="FFC000"/>
            </a:solidFill>
          </a:ln>
          <a:effectLst>
            <a:outerShdw blurRad="50800" dist="50800" dir="5400000" algn="ctr" rotWithShape="0">
              <a:srgbClr val="000000">
                <a:alpha val="7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rot="5400000">
            <a:off x="3581400" y="3810000"/>
            <a:ext cx="609600" cy="0"/>
          </a:xfrm>
          <a:prstGeom prst="line">
            <a:avLst/>
          </a:prstGeom>
          <a:ln w="28575">
            <a:solidFill>
              <a:srgbClr val="FFC000"/>
            </a:solidFill>
          </a:ln>
          <a:effectLst>
            <a:outerShdw blurRad="50800" dist="50800" dir="5400000" algn="ctr" rotWithShape="0">
              <a:srgbClr val="000000">
                <a:alpha val="7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3886200" y="4114800"/>
            <a:ext cx="685800" cy="0"/>
          </a:xfrm>
          <a:prstGeom prst="line">
            <a:avLst/>
          </a:prstGeom>
          <a:ln w="28575">
            <a:solidFill>
              <a:srgbClr val="FFC000"/>
            </a:solidFill>
          </a:ln>
          <a:effectLst>
            <a:outerShdw blurRad="50800" dist="50800" dir="5400000" algn="ctr" rotWithShape="0">
              <a:srgbClr val="000000">
                <a:alpha val="7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 rot="5400000">
            <a:off x="4229497" y="4457303"/>
            <a:ext cx="685800" cy="794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  <a:effectLst>
            <a:outerShdw blurRad="50800" dist="50800" dir="5400000" algn="ctr" rotWithShape="0">
              <a:srgbClr val="000000">
                <a:alpha val="7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סוגר מסולסל שמאלי 52"/>
          <p:cNvSpPr/>
          <p:nvPr/>
        </p:nvSpPr>
        <p:spPr>
          <a:xfrm rot="16200000">
            <a:off x="3314700" y="4152901"/>
            <a:ext cx="533401" cy="3352801"/>
          </a:xfrm>
          <a:prstGeom prst="leftBrace">
            <a:avLst>
              <a:gd name="adj1" fmla="val 49242"/>
              <a:gd name="adj2" fmla="val 50505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סוגר מסולסל שמאלי 53"/>
          <p:cNvSpPr/>
          <p:nvPr/>
        </p:nvSpPr>
        <p:spPr>
          <a:xfrm rot="16200000">
            <a:off x="6972299" y="4533901"/>
            <a:ext cx="533401" cy="2590800"/>
          </a:xfrm>
          <a:prstGeom prst="leftBrace">
            <a:avLst>
              <a:gd name="adj1" fmla="val 49242"/>
              <a:gd name="adj2" fmla="val 50505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2697423" y="6059269"/>
            <a:ext cx="1910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Exponential</a:t>
            </a:r>
            <a:r>
              <a:rPr lang="en-US" dirty="0" smtClean="0"/>
              <a:t> in the</a:t>
            </a:r>
          </a:p>
          <a:p>
            <a:pPr algn="ctr"/>
            <a:r>
              <a:rPr lang="en-US" dirty="0" smtClean="0"/>
              <a:t>number of steps</a:t>
            </a:r>
            <a:endParaRPr lang="en-US" dirty="0"/>
          </a:p>
        </p:txBody>
      </p:sp>
      <p:sp>
        <p:nvSpPr>
          <p:cNvPr id="57" name="מציין מיקום של מספר שקופית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1981200" y="2048470"/>
            <a:ext cx="4731552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  Each level represents a step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 Each level has no more then |v| nodes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 Compact representation for all possible paths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0" y="1676400"/>
            <a:ext cx="1828800" cy="21698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1"/>
                </a:solidFill>
              </a:rPr>
              <a:t>Background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Previous work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400" b="1" dirty="0" smtClean="0">
                <a:solidFill>
                  <a:srgbClr val="C00000"/>
                </a:solidFill>
              </a:rPr>
              <a:t>ICTS formalization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Theoretical analysis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Do it faster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Summery</a:t>
            </a:r>
          </a:p>
          <a:p>
            <a:pPr>
              <a:buFont typeface="Arial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53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1"/>
      <p:bldP spid="7" grpId="0" animBg="1"/>
      <p:bldP spid="8" grpId="0" animBg="1"/>
      <p:bldP spid="9" grpId="0" animBg="1"/>
      <p:bldP spid="14" grpId="0" animBg="1"/>
      <p:bldP spid="15" grpId="0" animBg="1"/>
      <p:bldP spid="16" grpId="0" animBg="1"/>
      <p:bldP spid="39" grpId="0" animBg="1"/>
      <p:bldP spid="40" grpId="0" animBg="1"/>
      <p:bldP spid="41" grpId="0" animBg="1"/>
      <p:bldP spid="79" grpId="0"/>
      <p:bldP spid="54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מציין מיקום תוכן 2"/>
          <p:cNvSpPr>
            <a:spLocks noGrp="1"/>
          </p:cNvSpPr>
          <p:nvPr>
            <p:ph idx="1"/>
          </p:nvPr>
        </p:nvSpPr>
        <p:spPr>
          <a:xfrm>
            <a:off x="1905000" y="1905000"/>
            <a:ext cx="6553200" cy="3840163"/>
          </a:xfrm>
        </p:spPr>
        <p:txBody>
          <a:bodyPr/>
          <a:lstStyle/>
          <a:p>
            <a:r>
              <a:rPr lang="en-US" dirty="0" smtClean="0"/>
              <a:t>Two single-agent MDDs can be merged into a two-agent MDD.</a:t>
            </a:r>
          </a:p>
          <a:p>
            <a:r>
              <a:rPr lang="en-US" dirty="0" smtClean="0"/>
              <a:t>Representing all possible locations for two agents.</a:t>
            </a:r>
            <a:endParaRPr lang="en-US" dirty="0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73914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Observation - Merging MDDs</a:t>
            </a:r>
            <a:endParaRPr lang="en-US" dirty="0"/>
          </a:p>
        </p:txBody>
      </p:sp>
      <p:sp>
        <p:nvSpPr>
          <p:cNvPr id="4" name="אליפסה 3"/>
          <p:cNvSpPr/>
          <p:nvPr/>
        </p:nvSpPr>
        <p:spPr>
          <a:xfrm>
            <a:off x="2362200" y="4114800"/>
            <a:ext cx="9144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Start1</a:t>
            </a:r>
            <a:endParaRPr lang="en-US" dirty="0"/>
          </a:p>
        </p:txBody>
      </p:sp>
      <p:cxnSp>
        <p:nvCxnSpPr>
          <p:cNvPr id="7" name="מחבר חץ ישר 6"/>
          <p:cNvCxnSpPr>
            <a:stCxn id="4" idx="4"/>
            <a:endCxn id="77" idx="0"/>
          </p:cNvCxnSpPr>
          <p:nvPr/>
        </p:nvCxnSpPr>
        <p:spPr>
          <a:xfrm rot="5400000">
            <a:off x="2381250" y="4667250"/>
            <a:ext cx="381000" cy="4953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מחבר חץ ישר 7"/>
          <p:cNvCxnSpPr>
            <a:stCxn id="4" idx="4"/>
            <a:endCxn id="78" idx="0"/>
          </p:cNvCxnSpPr>
          <p:nvPr/>
        </p:nvCxnSpPr>
        <p:spPr>
          <a:xfrm rot="16200000" flipH="1">
            <a:off x="2876550" y="4667250"/>
            <a:ext cx="381000" cy="4953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מחבר חץ ישר 41"/>
          <p:cNvCxnSpPr>
            <a:stCxn id="69" idx="4"/>
            <a:endCxn id="79" idx="0"/>
          </p:cNvCxnSpPr>
          <p:nvPr/>
        </p:nvCxnSpPr>
        <p:spPr>
          <a:xfrm rot="5400000">
            <a:off x="4286250" y="4667250"/>
            <a:ext cx="381000" cy="4953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מחבר חץ ישר 42"/>
          <p:cNvCxnSpPr>
            <a:stCxn id="69" idx="4"/>
            <a:endCxn id="80" idx="0"/>
          </p:cNvCxnSpPr>
          <p:nvPr/>
        </p:nvCxnSpPr>
        <p:spPr>
          <a:xfrm rot="16200000" flipH="1">
            <a:off x="4781550" y="4667250"/>
            <a:ext cx="381000" cy="4953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438400" y="374546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MDD1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343400" y="37338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MDD2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162800" y="37338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MDD(1,2)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8" name="חץ ימינה 67"/>
          <p:cNvSpPr/>
          <p:nvPr/>
        </p:nvSpPr>
        <p:spPr>
          <a:xfrm>
            <a:off x="5715000" y="5212081"/>
            <a:ext cx="533400" cy="350519"/>
          </a:xfrm>
          <a:prstGeom prst="rightArrow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אליפסה 68"/>
          <p:cNvSpPr/>
          <p:nvPr/>
        </p:nvSpPr>
        <p:spPr>
          <a:xfrm>
            <a:off x="4267200" y="4114800"/>
            <a:ext cx="9144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Start2</a:t>
            </a:r>
            <a:endParaRPr lang="en-US" dirty="0"/>
          </a:p>
        </p:txBody>
      </p:sp>
      <p:sp>
        <p:nvSpPr>
          <p:cNvPr id="70" name="אליפסה 69"/>
          <p:cNvSpPr/>
          <p:nvPr/>
        </p:nvSpPr>
        <p:spPr>
          <a:xfrm>
            <a:off x="7239000" y="4114800"/>
            <a:ext cx="9144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Start1,2</a:t>
            </a:r>
            <a:endParaRPr lang="en-US" dirty="0"/>
          </a:p>
        </p:txBody>
      </p:sp>
      <p:sp>
        <p:nvSpPr>
          <p:cNvPr id="77" name="אליפסה 76"/>
          <p:cNvSpPr/>
          <p:nvPr/>
        </p:nvSpPr>
        <p:spPr>
          <a:xfrm>
            <a:off x="1905000" y="5105400"/>
            <a:ext cx="8382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78" name="אליפסה 77"/>
          <p:cNvSpPr/>
          <p:nvPr/>
        </p:nvSpPr>
        <p:spPr>
          <a:xfrm>
            <a:off x="2895600" y="5105400"/>
            <a:ext cx="8382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79" name="אליפסה 78"/>
          <p:cNvSpPr/>
          <p:nvPr/>
        </p:nvSpPr>
        <p:spPr>
          <a:xfrm>
            <a:off x="3810000" y="5105400"/>
            <a:ext cx="8382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80" name="אליפסה 79"/>
          <p:cNvSpPr/>
          <p:nvPr/>
        </p:nvSpPr>
        <p:spPr>
          <a:xfrm>
            <a:off x="4800600" y="5105400"/>
            <a:ext cx="8382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81" name="אליפסה 80"/>
          <p:cNvSpPr/>
          <p:nvPr/>
        </p:nvSpPr>
        <p:spPr>
          <a:xfrm>
            <a:off x="7086600" y="5181600"/>
            <a:ext cx="609600" cy="457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A,C</a:t>
            </a:r>
            <a:endParaRPr lang="en-US" sz="1200" dirty="0"/>
          </a:p>
        </p:txBody>
      </p:sp>
      <p:sp>
        <p:nvSpPr>
          <p:cNvPr id="82" name="אליפסה 81"/>
          <p:cNvSpPr/>
          <p:nvPr/>
        </p:nvSpPr>
        <p:spPr>
          <a:xfrm>
            <a:off x="7772400" y="5181600"/>
            <a:ext cx="609600" cy="457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B,A</a:t>
            </a:r>
            <a:endParaRPr lang="en-US" sz="1200" dirty="0"/>
          </a:p>
        </p:txBody>
      </p:sp>
      <p:sp>
        <p:nvSpPr>
          <p:cNvPr id="83" name="אליפסה 82"/>
          <p:cNvSpPr/>
          <p:nvPr/>
        </p:nvSpPr>
        <p:spPr>
          <a:xfrm>
            <a:off x="8458200" y="5181600"/>
            <a:ext cx="609600" cy="457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B,C</a:t>
            </a:r>
            <a:endParaRPr lang="en-US" sz="1200" dirty="0"/>
          </a:p>
        </p:txBody>
      </p:sp>
      <p:sp>
        <p:nvSpPr>
          <p:cNvPr id="92" name="אליפסה 91"/>
          <p:cNvSpPr/>
          <p:nvPr/>
        </p:nvSpPr>
        <p:spPr>
          <a:xfrm>
            <a:off x="2362200" y="6019800"/>
            <a:ext cx="9144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Goal1</a:t>
            </a:r>
            <a:endParaRPr lang="en-US" dirty="0"/>
          </a:p>
        </p:txBody>
      </p:sp>
      <p:cxnSp>
        <p:nvCxnSpPr>
          <p:cNvPr id="93" name="מחבר חץ ישר 92"/>
          <p:cNvCxnSpPr>
            <a:stCxn id="77" idx="4"/>
            <a:endCxn id="92" idx="0"/>
          </p:cNvCxnSpPr>
          <p:nvPr/>
        </p:nvCxnSpPr>
        <p:spPr>
          <a:xfrm rot="16200000" flipH="1">
            <a:off x="2419350" y="5619750"/>
            <a:ext cx="304800" cy="4953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מחבר חץ ישר 95"/>
          <p:cNvCxnSpPr>
            <a:stCxn id="78" idx="4"/>
          </p:cNvCxnSpPr>
          <p:nvPr/>
        </p:nvCxnSpPr>
        <p:spPr>
          <a:xfrm rot="5400000">
            <a:off x="2914650" y="5619750"/>
            <a:ext cx="304800" cy="4953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אליפסה 98"/>
          <p:cNvSpPr/>
          <p:nvPr/>
        </p:nvSpPr>
        <p:spPr>
          <a:xfrm>
            <a:off x="4267200" y="6019800"/>
            <a:ext cx="9144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Goal2</a:t>
            </a:r>
            <a:endParaRPr lang="en-US" dirty="0"/>
          </a:p>
        </p:txBody>
      </p:sp>
      <p:cxnSp>
        <p:nvCxnSpPr>
          <p:cNvPr id="100" name="מחבר חץ ישר 99"/>
          <p:cNvCxnSpPr>
            <a:stCxn id="80" idx="4"/>
            <a:endCxn id="99" idx="0"/>
          </p:cNvCxnSpPr>
          <p:nvPr/>
        </p:nvCxnSpPr>
        <p:spPr>
          <a:xfrm rot="5400000">
            <a:off x="4819650" y="5619750"/>
            <a:ext cx="304800" cy="4953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מחבר חץ ישר 102"/>
          <p:cNvCxnSpPr>
            <a:stCxn id="79" idx="4"/>
            <a:endCxn id="99" idx="0"/>
          </p:cNvCxnSpPr>
          <p:nvPr/>
        </p:nvCxnSpPr>
        <p:spPr>
          <a:xfrm rot="16200000" flipH="1">
            <a:off x="4324350" y="5619750"/>
            <a:ext cx="304800" cy="4953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אליפסה 105"/>
          <p:cNvSpPr/>
          <p:nvPr/>
        </p:nvSpPr>
        <p:spPr>
          <a:xfrm>
            <a:off x="7315200" y="6019800"/>
            <a:ext cx="9144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Goal1,2</a:t>
            </a:r>
            <a:endParaRPr lang="en-US" dirty="0"/>
          </a:p>
        </p:txBody>
      </p:sp>
      <p:cxnSp>
        <p:nvCxnSpPr>
          <p:cNvPr id="107" name="מחבר חץ ישר 106"/>
          <p:cNvCxnSpPr>
            <a:stCxn id="70" idx="4"/>
            <a:endCxn id="81" idx="0"/>
          </p:cNvCxnSpPr>
          <p:nvPr/>
        </p:nvCxnSpPr>
        <p:spPr>
          <a:xfrm rot="5400000">
            <a:off x="7315200" y="4800600"/>
            <a:ext cx="457200" cy="3048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מחבר חץ ישר 109"/>
          <p:cNvCxnSpPr>
            <a:stCxn id="70" idx="4"/>
            <a:endCxn id="82" idx="0"/>
          </p:cNvCxnSpPr>
          <p:nvPr/>
        </p:nvCxnSpPr>
        <p:spPr>
          <a:xfrm rot="16200000" flipH="1">
            <a:off x="7658100" y="4762500"/>
            <a:ext cx="457200" cy="3810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מחבר חץ ישר 112"/>
          <p:cNvCxnSpPr>
            <a:stCxn id="70" idx="4"/>
            <a:endCxn id="83" idx="0"/>
          </p:cNvCxnSpPr>
          <p:nvPr/>
        </p:nvCxnSpPr>
        <p:spPr>
          <a:xfrm rot="16200000" flipH="1">
            <a:off x="8001000" y="4419600"/>
            <a:ext cx="457200" cy="10668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מחבר חץ ישר 115"/>
          <p:cNvCxnSpPr>
            <a:stCxn id="83" idx="4"/>
            <a:endCxn id="106" idx="0"/>
          </p:cNvCxnSpPr>
          <p:nvPr/>
        </p:nvCxnSpPr>
        <p:spPr>
          <a:xfrm rot="5400000">
            <a:off x="8077200" y="5334000"/>
            <a:ext cx="381000" cy="9906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מחבר חץ ישר 118"/>
          <p:cNvCxnSpPr>
            <a:stCxn id="82" idx="4"/>
            <a:endCxn id="106" idx="0"/>
          </p:cNvCxnSpPr>
          <p:nvPr/>
        </p:nvCxnSpPr>
        <p:spPr>
          <a:xfrm rot="5400000">
            <a:off x="7734300" y="5676900"/>
            <a:ext cx="381000" cy="3048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מחבר חץ ישר 121"/>
          <p:cNvCxnSpPr>
            <a:stCxn id="81" idx="4"/>
            <a:endCxn id="106" idx="0"/>
          </p:cNvCxnSpPr>
          <p:nvPr/>
        </p:nvCxnSpPr>
        <p:spPr>
          <a:xfrm rot="16200000" flipH="1">
            <a:off x="7391400" y="5638800"/>
            <a:ext cx="381000" cy="3810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מציין מיקום של מספר שקופית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4" name="אליפסה 80"/>
          <p:cNvSpPr/>
          <p:nvPr/>
        </p:nvSpPr>
        <p:spPr>
          <a:xfrm>
            <a:off x="6400800" y="5181600"/>
            <a:ext cx="609600" cy="457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A,A</a:t>
            </a:r>
            <a:endParaRPr lang="en-US" sz="1200" dirty="0"/>
          </a:p>
        </p:txBody>
      </p:sp>
      <p:cxnSp>
        <p:nvCxnSpPr>
          <p:cNvPr id="65" name="מחבר חץ ישר 106"/>
          <p:cNvCxnSpPr>
            <a:stCxn id="70" idx="4"/>
            <a:endCxn id="64" idx="0"/>
          </p:cNvCxnSpPr>
          <p:nvPr/>
        </p:nvCxnSpPr>
        <p:spPr>
          <a:xfrm rot="5400000">
            <a:off x="6972300" y="4457700"/>
            <a:ext cx="457200" cy="9906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מחבר חץ ישר 121"/>
          <p:cNvCxnSpPr>
            <a:stCxn id="64" idx="4"/>
            <a:endCxn id="106" idx="0"/>
          </p:cNvCxnSpPr>
          <p:nvPr/>
        </p:nvCxnSpPr>
        <p:spPr>
          <a:xfrm rot="16200000" flipH="1">
            <a:off x="7048500" y="5295900"/>
            <a:ext cx="381000" cy="10668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כפל 19"/>
          <p:cNvSpPr/>
          <p:nvPr/>
        </p:nvSpPr>
        <p:spPr>
          <a:xfrm>
            <a:off x="6248400" y="4953000"/>
            <a:ext cx="914400" cy="914400"/>
          </a:xfrm>
          <a:prstGeom prst="mathMultiply">
            <a:avLst>
              <a:gd name="adj1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75" name="Line Callout 1 74"/>
          <p:cNvSpPr/>
          <p:nvPr/>
        </p:nvSpPr>
        <p:spPr>
          <a:xfrm>
            <a:off x="5638800" y="4264968"/>
            <a:ext cx="1295400" cy="461665"/>
          </a:xfrm>
          <a:prstGeom prst="borderCallout1">
            <a:avLst>
              <a:gd name="adj1" fmla="val 101277"/>
              <a:gd name="adj2" fmla="val 50491"/>
              <a:gd name="adj3" fmla="val 201217"/>
              <a:gd name="adj4" fmla="val 72696"/>
            </a:avLst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US" sz="2400" b="1" cap="none" spc="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Conflict!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0" y="1676400"/>
            <a:ext cx="1828800" cy="21698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1"/>
                </a:solidFill>
              </a:rPr>
              <a:t>Background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Previous work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400" b="1" dirty="0" smtClean="0">
                <a:solidFill>
                  <a:srgbClr val="C00000"/>
                </a:solidFill>
              </a:rPr>
              <a:t>ICTS formalization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Theoretical analysis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Do it faster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Summery</a:t>
            </a:r>
          </a:p>
          <a:p>
            <a:pPr>
              <a:buFont typeface="Arial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500"/>
                            </p:stCondLst>
                            <p:childTnLst>
                              <p:par>
                                <p:cTn id="120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68" grpId="0" animBg="1"/>
      <p:bldP spid="70" grpId="0" animBg="1"/>
      <p:bldP spid="81" grpId="0" animBg="1"/>
      <p:bldP spid="82" grpId="0" animBg="1"/>
      <p:bldP spid="83" grpId="0" animBg="1"/>
      <p:bldP spid="106" grpId="0" animBg="1"/>
      <p:bldP spid="64" grpId="0" animBg="1"/>
      <p:bldP spid="64" grpId="1" animBg="1"/>
      <p:bldP spid="74" grpId="0" animBg="1"/>
      <p:bldP spid="74" grpId="1" animBg="1"/>
      <p:bldP spid="75" grpId="0" animBg="1"/>
      <p:bldP spid="75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6705600" cy="11430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Low level formalization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057400" y="1874837"/>
            <a:ext cx="7086600" cy="3840163"/>
          </a:xfrm>
        </p:spPr>
        <p:txBody>
          <a:bodyPr/>
          <a:lstStyle/>
          <a:p>
            <a:r>
              <a:rPr lang="en-US" dirty="0" smtClean="0"/>
              <a:t>The low level (goal test) works as follow:</a:t>
            </a:r>
          </a:p>
          <a:p>
            <a:r>
              <a:rPr lang="en-US" dirty="0" smtClean="0"/>
              <a:t>For each agent, build an MDD according the given cost.</a:t>
            </a:r>
          </a:p>
          <a:p>
            <a:r>
              <a:rPr lang="en-US" dirty="0" smtClean="0"/>
              <a:t>Merge all single agent MDDs to one k-agents-MDD.</a:t>
            </a:r>
          </a:p>
          <a:p>
            <a:r>
              <a:rPr lang="en-US" dirty="0" smtClean="0"/>
              <a:t>Search the k-agents-MDD search space for a solution.</a:t>
            </a:r>
            <a:endParaRPr lang="en-US" dirty="0"/>
          </a:p>
        </p:txBody>
      </p:sp>
      <p:sp>
        <p:nvSpPr>
          <p:cNvPr id="36" name="מציין מיקום של מספר שקופית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03" name="TextBox 102"/>
          <p:cNvSpPr txBox="1"/>
          <p:nvPr/>
        </p:nvSpPr>
        <p:spPr>
          <a:xfrm>
            <a:off x="0" y="1676400"/>
            <a:ext cx="1828800" cy="21698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1"/>
                </a:solidFill>
              </a:rPr>
              <a:t>Background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Previous work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400" b="1" dirty="0" smtClean="0">
                <a:solidFill>
                  <a:srgbClr val="C00000"/>
                </a:solidFill>
              </a:rPr>
              <a:t>ICTS formalization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Theoretical analysis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Do it faster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Summery</a:t>
            </a:r>
          </a:p>
          <a:p>
            <a:pPr>
              <a:buFont typeface="Arial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60" name="אליפסה 3"/>
          <p:cNvSpPr/>
          <p:nvPr/>
        </p:nvSpPr>
        <p:spPr>
          <a:xfrm>
            <a:off x="2362200" y="4419600"/>
            <a:ext cx="9144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Start1</a:t>
            </a:r>
            <a:endParaRPr lang="en-US" dirty="0"/>
          </a:p>
        </p:txBody>
      </p:sp>
      <p:cxnSp>
        <p:nvCxnSpPr>
          <p:cNvPr id="61" name="מחבר חץ ישר 6"/>
          <p:cNvCxnSpPr>
            <a:stCxn id="60" idx="4"/>
            <a:endCxn id="75" idx="0"/>
          </p:cNvCxnSpPr>
          <p:nvPr/>
        </p:nvCxnSpPr>
        <p:spPr>
          <a:xfrm rot="5400000">
            <a:off x="2457450" y="4895850"/>
            <a:ext cx="228600" cy="4953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מחבר חץ ישר 7"/>
          <p:cNvCxnSpPr>
            <a:stCxn id="60" idx="4"/>
            <a:endCxn id="76" idx="0"/>
          </p:cNvCxnSpPr>
          <p:nvPr/>
        </p:nvCxnSpPr>
        <p:spPr>
          <a:xfrm rot="16200000" flipH="1">
            <a:off x="2952750" y="4895850"/>
            <a:ext cx="228600" cy="4953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מחבר חץ ישר 41"/>
          <p:cNvCxnSpPr>
            <a:stCxn id="69" idx="4"/>
            <a:endCxn id="77" idx="0"/>
          </p:cNvCxnSpPr>
          <p:nvPr/>
        </p:nvCxnSpPr>
        <p:spPr>
          <a:xfrm rot="5400000">
            <a:off x="4362450" y="4895850"/>
            <a:ext cx="228600" cy="4953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מחבר חץ ישר 42"/>
          <p:cNvCxnSpPr>
            <a:stCxn id="69" idx="4"/>
            <a:endCxn id="78" idx="0"/>
          </p:cNvCxnSpPr>
          <p:nvPr/>
        </p:nvCxnSpPr>
        <p:spPr>
          <a:xfrm rot="16200000" flipH="1">
            <a:off x="4857750" y="4895850"/>
            <a:ext cx="228600" cy="4953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2438400" y="405026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MDD1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343400" y="405026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MDD2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162800" y="405026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MDD(1,2)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8" name="חץ ימינה 67"/>
          <p:cNvSpPr/>
          <p:nvPr/>
        </p:nvSpPr>
        <p:spPr>
          <a:xfrm>
            <a:off x="5715000" y="5364481"/>
            <a:ext cx="533400" cy="350519"/>
          </a:xfrm>
          <a:prstGeom prst="rightArrow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אליפסה 68"/>
          <p:cNvSpPr/>
          <p:nvPr/>
        </p:nvSpPr>
        <p:spPr>
          <a:xfrm>
            <a:off x="4267200" y="4419600"/>
            <a:ext cx="9144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Start2</a:t>
            </a:r>
            <a:endParaRPr lang="en-US" dirty="0"/>
          </a:p>
        </p:txBody>
      </p:sp>
      <p:sp>
        <p:nvSpPr>
          <p:cNvPr id="73" name="אליפסה 69"/>
          <p:cNvSpPr/>
          <p:nvPr/>
        </p:nvSpPr>
        <p:spPr>
          <a:xfrm>
            <a:off x="7239000" y="4419600"/>
            <a:ext cx="9144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Start1,2</a:t>
            </a:r>
            <a:endParaRPr lang="en-US" dirty="0"/>
          </a:p>
        </p:txBody>
      </p:sp>
      <p:sp>
        <p:nvSpPr>
          <p:cNvPr id="75" name="אליפסה 76"/>
          <p:cNvSpPr/>
          <p:nvPr/>
        </p:nvSpPr>
        <p:spPr>
          <a:xfrm>
            <a:off x="1905000" y="5257800"/>
            <a:ext cx="8382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76" name="אליפסה 77"/>
          <p:cNvSpPr/>
          <p:nvPr/>
        </p:nvSpPr>
        <p:spPr>
          <a:xfrm>
            <a:off x="2895600" y="5257800"/>
            <a:ext cx="8382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77" name="אליפסה 78"/>
          <p:cNvSpPr/>
          <p:nvPr/>
        </p:nvSpPr>
        <p:spPr>
          <a:xfrm>
            <a:off x="3810000" y="5257800"/>
            <a:ext cx="8382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78" name="אליפסה 79"/>
          <p:cNvSpPr/>
          <p:nvPr/>
        </p:nvSpPr>
        <p:spPr>
          <a:xfrm>
            <a:off x="4800600" y="5257800"/>
            <a:ext cx="8382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81" name="אליפסה 80"/>
          <p:cNvSpPr/>
          <p:nvPr/>
        </p:nvSpPr>
        <p:spPr>
          <a:xfrm>
            <a:off x="7086600" y="5334000"/>
            <a:ext cx="609600" cy="457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A,C</a:t>
            </a:r>
            <a:endParaRPr lang="en-US" sz="1200" dirty="0"/>
          </a:p>
        </p:txBody>
      </p:sp>
      <p:sp>
        <p:nvSpPr>
          <p:cNvPr id="83" name="אליפסה 81"/>
          <p:cNvSpPr/>
          <p:nvPr/>
        </p:nvSpPr>
        <p:spPr>
          <a:xfrm>
            <a:off x="7772400" y="5334000"/>
            <a:ext cx="609600" cy="457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B,A</a:t>
            </a:r>
            <a:endParaRPr lang="en-US" sz="1200" dirty="0"/>
          </a:p>
        </p:txBody>
      </p:sp>
      <p:sp>
        <p:nvSpPr>
          <p:cNvPr id="84" name="אליפסה 82"/>
          <p:cNvSpPr/>
          <p:nvPr/>
        </p:nvSpPr>
        <p:spPr>
          <a:xfrm>
            <a:off x="8458200" y="5334000"/>
            <a:ext cx="609600" cy="457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B,C</a:t>
            </a:r>
            <a:endParaRPr lang="en-US" sz="1200" dirty="0"/>
          </a:p>
        </p:txBody>
      </p:sp>
      <p:sp>
        <p:nvSpPr>
          <p:cNvPr id="85" name="אליפסה 91"/>
          <p:cNvSpPr/>
          <p:nvPr/>
        </p:nvSpPr>
        <p:spPr>
          <a:xfrm>
            <a:off x="2362200" y="6172200"/>
            <a:ext cx="9144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Goal1</a:t>
            </a:r>
            <a:endParaRPr lang="en-US" dirty="0"/>
          </a:p>
        </p:txBody>
      </p:sp>
      <p:cxnSp>
        <p:nvCxnSpPr>
          <p:cNvPr id="86" name="מחבר חץ ישר 92"/>
          <p:cNvCxnSpPr>
            <a:stCxn id="75" idx="4"/>
            <a:endCxn id="85" idx="0"/>
          </p:cNvCxnSpPr>
          <p:nvPr/>
        </p:nvCxnSpPr>
        <p:spPr>
          <a:xfrm rot="16200000" flipH="1">
            <a:off x="2419350" y="5772150"/>
            <a:ext cx="304800" cy="4953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מחבר חץ ישר 95"/>
          <p:cNvCxnSpPr>
            <a:stCxn id="76" idx="4"/>
          </p:cNvCxnSpPr>
          <p:nvPr/>
        </p:nvCxnSpPr>
        <p:spPr>
          <a:xfrm rot="5400000">
            <a:off x="2914650" y="5772150"/>
            <a:ext cx="304800" cy="4953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אליפסה 98"/>
          <p:cNvSpPr/>
          <p:nvPr/>
        </p:nvSpPr>
        <p:spPr>
          <a:xfrm>
            <a:off x="4267200" y="6172200"/>
            <a:ext cx="9144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Goal2</a:t>
            </a:r>
            <a:endParaRPr lang="en-US" dirty="0"/>
          </a:p>
        </p:txBody>
      </p:sp>
      <p:cxnSp>
        <p:nvCxnSpPr>
          <p:cNvPr id="102" name="מחבר חץ ישר 99"/>
          <p:cNvCxnSpPr>
            <a:stCxn id="78" idx="4"/>
            <a:endCxn id="100" idx="0"/>
          </p:cNvCxnSpPr>
          <p:nvPr/>
        </p:nvCxnSpPr>
        <p:spPr>
          <a:xfrm rot="5400000">
            <a:off x="4819650" y="5772150"/>
            <a:ext cx="304800" cy="4953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מחבר חץ ישר 102"/>
          <p:cNvCxnSpPr>
            <a:stCxn id="77" idx="4"/>
            <a:endCxn id="100" idx="0"/>
          </p:cNvCxnSpPr>
          <p:nvPr/>
        </p:nvCxnSpPr>
        <p:spPr>
          <a:xfrm rot="16200000" flipH="1">
            <a:off x="4324350" y="5772150"/>
            <a:ext cx="304800" cy="4953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אליפסה 105"/>
          <p:cNvSpPr/>
          <p:nvPr/>
        </p:nvSpPr>
        <p:spPr>
          <a:xfrm>
            <a:off x="7315200" y="6172200"/>
            <a:ext cx="914400" cy="609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Goal1,2</a:t>
            </a:r>
            <a:endParaRPr lang="en-US" dirty="0"/>
          </a:p>
        </p:txBody>
      </p:sp>
      <p:cxnSp>
        <p:nvCxnSpPr>
          <p:cNvPr id="108" name="מחבר חץ ישר 106"/>
          <p:cNvCxnSpPr>
            <a:stCxn id="73" idx="4"/>
            <a:endCxn id="81" idx="0"/>
          </p:cNvCxnSpPr>
          <p:nvPr/>
        </p:nvCxnSpPr>
        <p:spPr>
          <a:xfrm rot="5400000">
            <a:off x="7391400" y="5029200"/>
            <a:ext cx="304800" cy="3048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מחבר חץ ישר 109"/>
          <p:cNvCxnSpPr>
            <a:stCxn id="73" idx="4"/>
            <a:endCxn id="83" idx="0"/>
          </p:cNvCxnSpPr>
          <p:nvPr/>
        </p:nvCxnSpPr>
        <p:spPr>
          <a:xfrm rot="16200000" flipH="1">
            <a:off x="7734300" y="4991100"/>
            <a:ext cx="304800" cy="3810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מחבר חץ ישר 112"/>
          <p:cNvCxnSpPr>
            <a:stCxn id="73" idx="4"/>
            <a:endCxn id="84" idx="0"/>
          </p:cNvCxnSpPr>
          <p:nvPr/>
        </p:nvCxnSpPr>
        <p:spPr>
          <a:xfrm rot="16200000" flipH="1">
            <a:off x="8077200" y="4648200"/>
            <a:ext cx="304800" cy="10668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מחבר חץ ישר 115"/>
          <p:cNvCxnSpPr>
            <a:stCxn id="84" idx="4"/>
            <a:endCxn id="107" idx="0"/>
          </p:cNvCxnSpPr>
          <p:nvPr/>
        </p:nvCxnSpPr>
        <p:spPr>
          <a:xfrm rot="5400000">
            <a:off x="8077200" y="5486400"/>
            <a:ext cx="381000" cy="9906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מחבר חץ ישר 118"/>
          <p:cNvCxnSpPr>
            <a:stCxn id="83" idx="4"/>
            <a:endCxn id="107" idx="0"/>
          </p:cNvCxnSpPr>
          <p:nvPr/>
        </p:nvCxnSpPr>
        <p:spPr>
          <a:xfrm rot="5400000">
            <a:off x="7734300" y="5829300"/>
            <a:ext cx="381000" cy="3048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מחבר חץ ישר 121"/>
          <p:cNvCxnSpPr>
            <a:stCxn id="81" idx="4"/>
            <a:endCxn id="107" idx="0"/>
          </p:cNvCxnSpPr>
          <p:nvPr/>
        </p:nvCxnSpPr>
        <p:spPr>
          <a:xfrm rot="16200000" flipH="1">
            <a:off x="7391400" y="5791200"/>
            <a:ext cx="381000" cy="3810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אליפסה 12"/>
          <p:cNvSpPr/>
          <p:nvPr/>
        </p:nvSpPr>
        <p:spPr>
          <a:xfrm>
            <a:off x="1905000" y="4724400"/>
            <a:ext cx="6553200" cy="1981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  <a:alpha val="20000"/>
                </a:schemeClr>
              </a:gs>
              <a:gs pos="80000">
                <a:schemeClr val="accent1">
                  <a:shade val="93000"/>
                  <a:satMod val="130000"/>
                  <a:alpha val="19000"/>
                </a:schemeClr>
              </a:gs>
              <a:gs pos="100000">
                <a:srgbClr val="FF0000">
                  <a:alpha val="45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7086600" cy="11430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Theoretical analysis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286000" y="1600200"/>
            <a:ext cx="6705600" cy="3840163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A* expands the minimal nodes necessary</a:t>
            </a:r>
          </a:p>
          <a:p>
            <a:r>
              <a:rPr lang="en-US" dirty="0" smtClean="0"/>
              <a:t>A* generates many unnecessary nodes (that will never be expanded)</a:t>
            </a:r>
          </a:p>
          <a:p>
            <a:r>
              <a:rPr lang="en-US" b="1" dirty="0" smtClean="0"/>
              <a:t>Amount of unnecessary nodes generated is huge!</a:t>
            </a:r>
          </a:p>
        </p:txBody>
      </p:sp>
      <p:sp>
        <p:nvSpPr>
          <p:cNvPr id="6" name="אליפסה 5"/>
          <p:cNvSpPr/>
          <p:nvPr/>
        </p:nvSpPr>
        <p:spPr>
          <a:xfrm>
            <a:off x="2333572" y="5029200"/>
            <a:ext cx="5691214" cy="1371600"/>
          </a:xfrm>
          <a:prstGeom prst="ellipse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20000"/>
                </a:schemeClr>
              </a:gs>
              <a:gs pos="80000">
                <a:schemeClr val="accent1">
                  <a:shade val="93000"/>
                  <a:satMod val="130000"/>
                  <a:alpha val="19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אליפסה 6"/>
          <p:cNvSpPr/>
          <p:nvPr/>
        </p:nvSpPr>
        <p:spPr>
          <a:xfrm>
            <a:off x="2333572" y="5029200"/>
            <a:ext cx="5075948" cy="1371600"/>
          </a:xfrm>
          <a:prstGeom prst="ellipse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20000"/>
                </a:schemeClr>
              </a:gs>
              <a:gs pos="80000">
                <a:schemeClr val="accent1">
                  <a:shade val="93000"/>
                  <a:satMod val="130000"/>
                  <a:alpha val="2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אליפסה 7"/>
          <p:cNvSpPr/>
          <p:nvPr/>
        </p:nvSpPr>
        <p:spPr>
          <a:xfrm>
            <a:off x="2333572" y="5029200"/>
            <a:ext cx="4306865" cy="1371600"/>
          </a:xfrm>
          <a:prstGeom prst="ellipse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20000"/>
                </a:schemeClr>
              </a:gs>
              <a:gs pos="80000">
                <a:schemeClr val="accent1">
                  <a:shade val="93000"/>
                  <a:satMod val="130000"/>
                  <a:alpha val="2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אליפסה 8"/>
          <p:cNvSpPr/>
          <p:nvPr/>
        </p:nvSpPr>
        <p:spPr>
          <a:xfrm>
            <a:off x="2333572" y="5063270"/>
            <a:ext cx="3486509" cy="1266092"/>
          </a:xfrm>
          <a:prstGeom prst="ellipse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20000"/>
                </a:schemeClr>
              </a:gs>
              <a:gs pos="80000">
                <a:schemeClr val="accent1">
                  <a:shade val="93000"/>
                  <a:satMod val="130000"/>
                  <a:alpha val="2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אליפסה 9"/>
          <p:cNvSpPr/>
          <p:nvPr/>
        </p:nvSpPr>
        <p:spPr>
          <a:xfrm>
            <a:off x="2333572" y="5165478"/>
            <a:ext cx="2563610" cy="949569"/>
          </a:xfrm>
          <a:prstGeom prst="ellipse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20000"/>
                </a:schemeClr>
              </a:gs>
              <a:gs pos="80000">
                <a:schemeClr val="accent1">
                  <a:shade val="93000"/>
                  <a:satMod val="130000"/>
                  <a:alpha val="2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אליפסה 10"/>
          <p:cNvSpPr/>
          <p:nvPr/>
        </p:nvSpPr>
        <p:spPr>
          <a:xfrm>
            <a:off x="2133600" y="5498123"/>
            <a:ext cx="410178" cy="369277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S</a:t>
            </a:r>
            <a:endParaRPr lang="en-US" sz="2800" b="1" dirty="0"/>
          </a:p>
        </p:txBody>
      </p:sp>
      <p:sp>
        <p:nvSpPr>
          <p:cNvPr id="12" name="מלבן 11"/>
          <p:cNvSpPr/>
          <p:nvPr/>
        </p:nvSpPr>
        <p:spPr>
          <a:xfrm>
            <a:off x="1752600" y="4495800"/>
            <a:ext cx="105693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A*</a:t>
            </a:r>
            <a:endParaRPr lang="he-IL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אליפסה 4"/>
          <p:cNvSpPr/>
          <p:nvPr/>
        </p:nvSpPr>
        <p:spPr>
          <a:xfrm>
            <a:off x="7801578" y="5486400"/>
            <a:ext cx="410178" cy="369277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G</a:t>
            </a:r>
            <a:endParaRPr lang="en-US" sz="2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391400" y="4495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Generated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6" name="מחבר חץ ישר 15"/>
          <p:cNvCxnSpPr>
            <a:stCxn id="14" idx="2"/>
          </p:cNvCxnSpPr>
          <p:nvPr/>
        </p:nvCxnSpPr>
        <p:spPr>
          <a:xfrm rot="5400000">
            <a:off x="7747516" y="4890016"/>
            <a:ext cx="392668" cy="3429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מציין מיקום של מספר שקופית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0" y="1676400"/>
            <a:ext cx="1828800" cy="21698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1"/>
                </a:solidFill>
              </a:rPr>
              <a:t>Background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Previous work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ICTS formalization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400" b="1" dirty="0" smtClean="0">
                <a:solidFill>
                  <a:srgbClr val="C00000"/>
                </a:solidFill>
              </a:rPr>
              <a:t>Theoretical analysis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Do it faster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Summery</a:t>
            </a:r>
          </a:p>
          <a:p>
            <a:pPr>
              <a:buFont typeface="Arial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 descr="cost tre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48400" y="5791200"/>
            <a:ext cx="2481776" cy="891245"/>
          </a:xfrm>
          <a:prstGeom prst="rect">
            <a:avLst/>
          </a:prstGeom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ICTS Vs A*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438400" y="2255837"/>
            <a:ext cx="6705600" cy="38401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Assume A* expands      nodes</a:t>
            </a:r>
          </a:p>
          <a:p>
            <a:pPr marL="0" indent="0">
              <a:buNone/>
            </a:pPr>
            <a:r>
              <a:rPr lang="en-US" dirty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       A*</a:t>
            </a:r>
            <a:r>
              <a:rPr lang="en-US" dirty="0" smtClean="0"/>
              <a:t> will generate (            ) nodes</a:t>
            </a:r>
          </a:p>
          <a:p>
            <a:pPr marL="0" indent="0">
              <a:buNone/>
            </a:pPr>
            <a:r>
              <a:rPr lang="en-US" dirty="0" smtClean="0">
                <a:sym typeface="Wingdings" pitchFamily="2" charset="2"/>
              </a:rPr>
              <a:t>        The </a:t>
            </a:r>
            <a:r>
              <a:rPr lang="en-US" dirty="0" smtClean="0"/>
              <a:t>runtime for A* is O(            )</a:t>
            </a:r>
          </a:p>
          <a:p>
            <a:r>
              <a:rPr lang="en-US" dirty="0" smtClean="0"/>
              <a:t>ICTS runtime is composed of</a:t>
            </a:r>
          </a:p>
          <a:p>
            <a:pPr lvl="1"/>
            <a:r>
              <a:rPr lang="en-US" dirty="0" smtClean="0"/>
              <a:t>Expanding all the ICT nodes with cost &lt;= optimal cost   (O(      ))</a:t>
            </a:r>
          </a:p>
          <a:p>
            <a:pPr lvl="1"/>
            <a:r>
              <a:rPr lang="en-US" dirty="0" smtClean="0"/>
              <a:t>Performing a goal test on each of these nodes (O(     ) )</a:t>
            </a:r>
          </a:p>
          <a:p>
            <a:pPr marL="0" indent="0">
              <a:buNone/>
            </a:pPr>
            <a:r>
              <a:rPr lang="en-US" dirty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     The total runtime of ICTS is O(             )  </a:t>
            </a:r>
            <a:endParaRPr lang="en-US" dirty="0" smtClean="0"/>
          </a:p>
          <a:p>
            <a:r>
              <a:rPr lang="en-US" dirty="0"/>
              <a:t>T</a:t>
            </a:r>
            <a:r>
              <a:rPr lang="en-US" dirty="0" smtClean="0"/>
              <a:t>he question is what is bigger        or       ?</a:t>
            </a:r>
            <a:endParaRPr lang="en-US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762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83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85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86" name="Rectangle 18"/>
          <p:cNvSpPr>
            <a:spLocks noChangeArrowheads="1"/>
          </p:cNvSpPr>
          <p:nvPr/>
        </p:nvSpPr>
        <p:spPr bwMode="auto">
          <a:xfrm>
            <a:off x="0" y="781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836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19976" y="5613480"/>
            <a:ext cx="295275" cy="390525"/>
          </a:xfrm>
          <a:prstGeom prst="rect">
            <a:avLst/>
          </a:prstGeom>
          <a:noFill/>
        </p:spPr>
      </p:pic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94979" y="5584481"/>
            <a:ext cx="304800" cy="390525"/>
          </a:xfrm>
          <a:prstGeom prst="rect">
            <a:avLst/>
          </a:prstGeom>
          <a:noFill/>
        </p:spPr>
      </p:pic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0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25348" y="4185629"/>
            <a:ext cx="304800" cy="390525"/>
          </a:xfrm>
          <a:prstGeom prst="rect">
            <a:avLst/>
          </a:prstGeom>
          <a:noFill/>
        </p:spPr>
      </p:pic>
      <p:sp>
        <p:nvSpPr>
          <p:cNvPr id="35" name="מציין מיקום של מספר שקופית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790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7894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53000" y="2743199"/>
            <a:ext cx="609600" cy="353961"/>
          </a:xfrm>
          <a:prstGeom prst="rect">
            <a:avLst/>
          </a:prstGeom>
          <a:noFill/>
        </p:spPr>
      </p:pic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4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62600" y="3227439"/>
            <a:ext cx="609600" cy="353961"/>
          </a:xfrm>
          <a:prstGeom prst="rect">
            <a:avLst/>
          </a:prstGeom>
          <a:noFill/>
        </p:spPr>
      </p:pic>
      <p:sp>
        <p:nvSpPr>
          <p:cNvPr id="3789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7898" name="Picture 1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21706" y="4648200"/>
            <a:ext cx="179294" cy="381000"/>
          </a:xfrm>
          <a:prstGeom prst="rect">
            <a:avLst/>
          </a:prstGeom>
          <a:noFill/>
        </p:spPr>
      </p:pic>
      <p:sp>
        <p:nvSpPr>
          <p:cNvPr id="37900" name="Rectangle 12"/>
          <p:cNvSpPr>
            <a:spLocks noChangeArrowheads="1"/>
          </p:cNvSpPr>
          <p:nvPr/>
        </p:nvSpPr>
        <p:spPr bwMode="auto">
          <a:xfrm>
            <a:off x="0" y="7810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90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7901" name="Picture 1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29200" y="2266950"/>
            <a:ext cx="152400" cy="323850"/>
          </a:xfrm>
          <a:prstGeom prst="rect">
            <a:avLst/>
          </a:prstGeom>
          <a:noFill/>
        </p:spPr>
      </p:pic>
      <p:sp>
        <p:nvSpPr>
          <p:cNvPr id="37903" name="Rectangle 15"/>
          <p:cNvSpPr>
            <a:spLocks noChangeArrowheads="1"/>
          </p:cNvSpPr>
          <p:nvPr/>
        </p:nvSpPr>
        <p:spPr bwMode="auto">
          <a:xfrm>
            <a:off x="0" y="7810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905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7904" name="Picture 1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6000" y="5153025"/>
            <a:ext cx="590550" cy="333375"/>
          </a:xfrm>
          <a:prstGeom prst="rect">
            <a:avLst/>
          </a:prstGeom>
          <a:noFill/>
        </p:spPr>
      </p:pic>
      <p:sp>
        <p:nvSpPr>
          <p:cNvPr id="37906" name="Rectangle 18"/>
          <p:cNvSpPr>
            <a:spLocks noChangeArrowheads="1"/>
          </p:cNvSpPr>
          <p:nvPr/>
        </p:nvSpPr>
        <p:spPr bwMode="auto">
          <a:xfrm>
            <a:off x="0" y="7905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7" name="מחבר חץ ישר 11"/>
          <p:cNvCxnSpPr/>
          <p:nvPr/>
        </p:nvCxnSpPr>
        <p:spPr>
          <a:xfrm rot="5400000" flipH="1" flipV="1">
            <a:off x="8388070" y="6262551"/>
            <a:ext cx="838200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8806376" y="6072845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∆</a:t>
            </a:r>
            <a:endParaRPr lang="en-US" dirty="0"/>
          </a:p>
        </p:txBody>
      </p:sp>
      <p:pic>
        <p:nvPicPr>
          <p:cNvPr id="52" name="Picture 51" descr="Bingo-Titl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824243" y="6453845"/>
            <a:ext cx="372533" cy="304800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0" y="1676400"/>
            <a:ext cx="1828800" cy="21698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1"/>
                </a:solidFill>
              </a:rPr>
              <a:t>Background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Previous work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ICTS formalization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400" b="1" dirty="0" smtClean="0">
                <a:solidFill>
                  <a:srgbClr val="C00000"/>
                </a:solidFill>
              </a:rPr>
              <a:t>Theoretical analysis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Do it faster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Summery</a:t>
            </a:r>
          </a:p>
          <a:p>
            <a:pPr>
              <a:buFont typeface="Arial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5236003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7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AF49A"/>
                                      </p:to>
                                    </p:animClr>
                                    <p:animClr clrSpc="rgb">
                                      <p:cBhvr>
                                        <p:cTn id="7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AF49A"/>
                                      </p:to>
                                    </p:animClr>
                                    <p:set>
                                      <p:cBhvr>
                                        <p:cTn id="7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7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7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79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1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AF49A"/>
                                      </p:to>
                                    </p:animClr>
                                    <p:animClr clrSpc="rgb">
                                      <p:cBhvr>
                                        <p:cTn id="8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AF49A"/>
                                      </p:to>
                                    </p:animClr>
                                    <p:set>
                                      <p:cBhvr>
                                        <p:cTn id="8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8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87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057400" y="3657600"/>
          <a:ext cx="6554788" cy="2971801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  <a:gridCol w="992188"/>
                <a:gridCol w="990600"/>
                <a:gridCol w="914400"/>
              </a:tblGrid>
              <a:tr h="4245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k'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∆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A*+OD+ID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ICTS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4245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1.4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5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2.5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5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3.2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1.4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5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4.7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2.8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1,867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5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6.4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5.8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28,221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49,260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3,092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6,625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5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7.6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8.9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205,197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71,921,253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4,679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68,859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2286000" y="2057400"/>
            <a:ext cx="6248400" cy="3840163"/>
          </a:xfrm>
        </p:spPr>
        <p:txBody>
          <a:bodyPr/>
          <a:lstStyle/>
          <a:p>
            <a:r>
              <a:rPr lang="en-US" dirty="0" smtClean="0"/>
              <a:t>3X3 grid ,no obstacles</a:t>
            </a:r>
          </a:p>
          <a:p>
            <a:r>
              <a:rPr lang="en-US" dirty="0" smtClean="0"/>
              <a:t>50 random start and goal positions</a:t>
            </a:r>
            <a:endParaRPr lang="en-US" dirty="0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A* Vs. ICTS tradeoff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562600" y="4992470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&gt;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34704" y="4992470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&gt;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23</a:t>
            </a:fld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5084763" y="3657601"/>
          <a:ext cx="477837" cy="457200"/>
        </p:xfrm>
        <a:graphic>
          <a:graphicData uri="http://schemas.openxmlformats.org/presentationml/2006/ole">
            <p:oleObj spid="_x0000_s36865" name="Equation" r:id="rId3" imgW="215640" imgH="279360" progId="Equation.3">
              <p:embed/>
            </p:oleObj>
          </a:graphicData>
        </a:graphic>
      </p:graphicFrame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5913437" y="3657601"/>
          <a:ext cx="563563" cy="457200"/>
        </p:xfrm>
        <a:graphic>
          <a:graphicData uri="http://schemas.openxmlformats.org/presentationml/2006/ole">
            <p:oleObj spid="_x0000_s36866" name="Equation" r:id="rId4" imgW="253800" imgH="27936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0" y="1676400"/>
            <a:ext cx="1828800" cy="21698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1"/>
                </a:solidFill>
              </a:rPr>
              <a:t>Background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Previous work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ICTS formalization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400" b="1" dirty="0" smtClean="0">
                <a:solidFill>
                  <a:srgbClr val="C00000"/>
                </a:solidFill>
              </a:rPr>
              <a:t>Theoretical analysis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Do it faster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Summery</a:t>
            </a:r>
          </a:p>
          <a:p>
            <a:pPr>
              <a:buFont typeface="Arial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5867401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&lt;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67600" y="5867401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&lt;</a:t>
            </a:r>
            <a:endParaRPr lang="en-US" sz="3600" b="1" dirty="0">
              <a:solidFill>
                <a:srgbClr val="FF0000"/>
              </a:solidFill>
            </a:endParaRPr>
          </a:p>
        </p:txBody>
      </p:sp>
      <p:cxnSp>
        <p:nvCxnSpPr>
          <p:cNvPr id="17" name="מחבר ישר 16"/>
          <p:cNvCxnSpPr/>
          <p:nvPr/>
        </p:nvCxnSpPr>
        <p:spPr>
          <a:xfrm>
            <a:off x="2057400" y="5791201"/>
            <a:ext cx="65532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1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Speeding up ICTS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905000" y="2209800"/>
            <a:ext cx="7086600" cy="3840163"/>
          </a:xfrm>
        </p:spPr>
        <p:txBody>
          <a:bodyPr>
            <a:normAutofit/>
          </a:bodyPr>
          <a:lstStyle/>
          <a:p>
            <a:r>
              <a:rPr lang="en-US" dirty="0" smtClean="0"/>
              <a:t>Only the last ICT node is a goal</a:t>
            </a:r>
          </a:p>
          <a:p>
            <a:r>
              <a:rPr lang="en-US" dirty="0" smtClean="0"/>
              <a:t>Verifying that an ICT node is not a goal is hard</a:t>
            </a:r>
          </a:p>
          <a:p>
            <a:r>
              <a:rPr lang="en-US" dirty="0" smtClean="0"/>
              <a:t>identifying a non goal node faster -&gt; significant speedup.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67200" y="5867400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Check pair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178888" y="5867400"/>
            <a:ext cx="1383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No Solution!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50148" y="5754469"/>
            <a:ext cx="23890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There is no solution</a:t>
            </a:r>
          </a:p>
          <a:p>
            <a:pPr algn="ctr"/>
            <a:r>
              <a:rPr lang="en-US" b="1" dirty="0" smtClean="0"/>
              <a:t>for the entire problem!</a:t>
            </a:r>
            <a:endParaRPr lang="en-US" b="1" dirty="0"/>
          </a:p>
        </p:txBody>
      </p:sp>
      <p:sp>
        <p:nvSpPr>
          <p:cNvPr id="25" name="Striped Right Arrow 24"/>
          <p:cNvSpPr/>
          <p:nvPr/>
        </p:nvSpPr>
        <p:spPr>
          <a:xfrm>
            <a:off x="5562600" y="5722713"/>
            <a:ext cx="838200" cy="678087"/>
          </a:xfrm>
          <a:prstGeom prst="stripedRightArrow">
            <a:avLst>
              <a:gd name="adj1" fmla="val 39087"/>
              <a:gd name="adj2" fmla="val 52041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6" name="מציין מיקום של מספר שקופית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4038600" y="4327611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5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57800" y="4343400"/>
            <a:ext cx="3810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C000"/>
                </a:solidFill>
              </a:rPr>
              <a:t>3</a:t>
            </a:r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553200" y="4327611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33CC"/>
                </a:solidFill>
              </a:rPr>
              <a:t>7</a:t>
            </a:r>
            <a:endParaRPr lang="en-US" sz="2800" b="1" dirty="0">
              <a:solidFill>
                <a:srgbClr val="0033CC"/>
              </a:solidFill>
            </a:endParaRPr>
          </a:p>
        </p:txBody>
      </p:sp>
      <p:sp>
        <p:nvSpPr>
          <p:cNvPr id="30" name="מלבן מעוגל 9"/>
          <p:cNvSpPr/>
          <p:nvPr/>
        </p:nvSpPr>
        <p:spPr>
          <a:xfrm>
            <a:off x="3581400" y="4419600"/>
            <a:ext cx="3733800" cy="1143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Smiley Face 30"/>
          <p:cNvSpPr/>
          <p:nvPr/>
        </p:nvSpPr>
        <p:spPr>
          <a:xfrm>
            <a:off x="3810000" y="4800600"/>
            <a:ext cx="762000" cy="609600"/>
          </a:xfrm>
          <a:prstGeom prst="smileyFace">
            <a:avLst/>
          </a:prstGeom>
          <a:solidFill>
            <a:srgbClr val="FF0000"/>
          </a:solidFill>
          <a:ln w="28575">
            <a:solidFill>
              <a:srgbClr val="002060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2" name="Smiley Face 31"/>
          <p:cNvSpPr/>
          <p:nvPr/>
        </p:nvSpPr>
        <p:spPr>
          <a:xfrm>
            <a:off x="5029200" y="4800600"/>
            <a:ext cx="762000" cy="609600"/>
          </a:xfrm>
          <a:prstGeom prst="smileyFace">
            <a:avLst/>
          </a:prstGeom>
          <a:solidFill>
            <a:srgbClr val="FFFF00"/>
          </a:solidFill>
          <a:ln w="28575">
            <a:solidFill>
              <a:srgbClr val="002060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3" name="Smiley Face 32"/>
          <p:cNvSpPr/>
          <p:nvPr/>
        </p:nvSpPr>
        <p:spPr>
          <a:xfrm>
            <a:off x="6324600" y="4800600"/>
            <a:ext cx="762000" cy="609600"/>
          </a:xfrm>
          <a:prstGeom prst="smileyFace">
            <a:avLst/>
          </a:prstGeom>
          <a:solidFill>
            <a:srgbClr val="0070C0"/>
          </a:solidFill>
          <a:ln w="28575">
            <a:solidFill>
              <a:srgbClr val="002060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66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1" name="Left Brace 20"/>
          <p:cNvSpPr/>
          <p:nvPr/>
        </p:nvSpPr>
        <p:spPr>
          <a:xfrm rot="16200000">
            <a:off x="4572000" y="4648200"/>
            <a:ext cx="457200" cy="1981200"/>
          </a:xfrm>
          <a:prstGeom prst="leftBrace">
            <a:avLst>
              <a:gd name="adj1" fmla="val 16667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0" y="1676400"/>
            <a:ext cx="1828800" cy="21698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1"/>
                </a:solidFill>
              </a:rPr>
              <a:t>Background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Previous work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ICTS formalization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Theoretical analysis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400" b="1" dirty="0" smtClean="0">
                <a:solidFill>
                  <a:srgbClr val="C00000"/>
                </a:solidFill>
              </a:rPr>
              <a:t>Do it faster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Summery</a:t>
            </a:r>
          </a:p>
          <a:p>
            <a:pPr>
              <a:buFont typeface="Arial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3" grpId="0"/>
      <p:bldP spid="24" grpId="0"/>
      <p:bldP spid="25" grpId="0" animBg="1"/>
      <p:bldP spid="2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אליפסה 9"/>
          <p:cNvSpPr/>
          <p:nvPr/>
        </p:nvSpPr>
        <p:spPr>
          <a:xfrm>
            <a:off x="7162800" y="4572000"/>
            <a:ext cx="914400" cy="457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Start</a:t>
            </a:r>
            <a:endParaRPr lang="en-US" sz="1400" b="1" dirty="0"/>
          </a:p>
        </p:txBody>
      </p:sp>
      <p:sp>
        <p:nvSpPr>
          <p:cNvPr id="21" name="אליפסה 20"/>
          <p:cNvSpPr/>
          <p:nvPr/>
        </p:nvSpPr>
        <p:spPr>
          <a:xfrm>
            <a:off x="7162800" y="4572000"/>
            <a:ext cx="914400" cy="457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Start</a:t>
            </a:r>
            <a:endParaRPr lang="en-US" sz="1400" b="1" dirty="0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Pair wise pruning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286000" y="2179637"/>
            <a:ext cx="6477000" cy="3840163"/>
          </a:xfrm>
        </p:spPr>
        <p:txBody>
          <a:bodyPr/>
          <a:lstStyle/>
          <a:p>
            <a:pPr marL="457200" lvl="1">
              <a:spcBef>
                <a:spcPts val="600"/>
              </a:spcBef>
              <a:buNone/>
            </a:pPr>
            <a:r>
              <a:rPr lang="en-US" dirty="0" smtClean="0"/>
              <a:t>For every pair of agents (a1,a2)</a:t>
            </a:r>
          </a:p>
          <a:p>
            <a:pPr marL="457200" lvl="1">
              <a:spcBef>
                <a:spcPts val="600"/>
              </a:spcBef>
              <a:buNone/>
            </a:pPr>
            <a:r>
              <a:rPr lang="en-US" dirty="0" smtClean="0"/>
              <a:t>	If no solution exists for a1,a2</a:t>
            </a:r>
          </a:p>
          <a:p>
            <a:pPr marL="457200" lvl="1">
              <a:spcBef>
                <a:spcPts val="600"/>
              </a:spcBef>
              <a:buNone/>
            </a:pPr>
            <a:r>
              <a:rPr lang="en-US" dirty="0" smtClean="0"/>
              <a:t>		Halt</a:t>
            </a:r>
          </a:p>
          <a:p>
            <a:pPr marL="457200" lvl="1">
              <a:spcBef>
                <a:spcPts val="600"/>
              </a:spcBef>
              <a:buNone/>
            </a:pPr>
            <a:r>
              <a:rPr lang="en-US" dirty="0" smtClean="0"/>
              <a:t>Else </a:t>
            </a:r>
            <a:r>
              <a:rPr lang="en-US" dirty="0" smtClean="0">
                <a:solidFill>
                  <a:srgbClr val="00B050"/>
                </a:solidFill>
              </a:rPr>
              <a:t>//A solution exists</a:t>
            </a:r>
          </a:p>
          <a:p>
            <a:pPr marL="457200" lvl="1">
              <a:spcBef>
                <a:spcPts val="600"/>
              </a:spcBef>
              <a:buNone/>
            </a:pPr>
            <a:r>
              <a:rPr lang="en-US" dirty="0" smtClean="0"/>
              <a:t>	remove all MDD nodes that can not be part of a solution</a:t>
            </a:r>
          </a:p>
          <a:p>
            <a:pPr lvl="3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5" name="אליפסה 4"/>
          <p:cNvSpPr/>
          <p:nvPr/>
        </p:nvSpPr>
        <p:spPr>
          <a:xfrm>
            <a:off x="5334000" y="4560332"/>
            <a:ext cx="914400" cy="46886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Start</a:t>
            </a:r>
            <a:endParaRPr lang="en-US" sz="1400" b="1" dirty="0"/>
          </a:p>
        </p:txBody>
      </p:sp>
      <p:sp>
        <p:nvSpPr>
          <p:cNvPr id="6" name="אליפסה 5"/>
          <p:cNvSpPr/>
          <p:nvPr/>
        </p:nvSpPr>
        <p:spPr>
          <a:xfrm>
            <a:off x="5410200" y="5410200"/>
            <a:ext cx="762000" cy="457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</a:t>
            </a:r>
            <a:endParaRPr lang="en-US" b="1" dirty="0"/>
          </a:p>
        </p:txBody>
      </p:sp>
      <p:cxnSp>
        <p:nvCxnSpPr>
          <p:cNvPr id="7" name="מחבר חץ ישר 6"/>
          <p:cNvCxnSpPr>
            <a:stCxn id="5" idx="4"/>
            <a:endCxn id="6" idx="0"/>
          </p:cNvCxnSpPr>
          <p:nvPr/>
        </p:nvCxnSpPr>
        <p:spPr>
          <a:xfrm rot="5400000">
            <a:off x="5600700" y="5219700"/>
            <a:ext cx="381000" cy="1588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מחבר חץ ישר 7"/>
          <p:cNvCxnSpPr>
            <a:stCxn id="6" idx="4"/>
            <a:endCxn id="9" idx="0"/>
          </p:cNvCxnSpPr>
          <p:nvPr/>
        </p:nvCxnSpPr>
        <p:spPr>
          <a:xfrm rot="5400000">
            <a:off x="5600700" y="6057900"/>
            <a:ext cx="381000" cy="1588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אליפסה 8"/>
          <p:cNvSpPr/>
          <p:nvPr/>
        </p:nvSpPr>
        <p:spPr>
          <a:xfrm>
            <a:off x="5410200" y="6248400"/>
            <a:ext cx="762000" cy="457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Goal</a:t>
            </a:r>
            <a:endParaRPr lang="en-US" sz="1400" b="1" dirty="0"/>
          </a:p>
        </p:txBody>
      </p:sp>
      <p:sp>
        <p:nvSpPr>
          <p:cNvPr id="11" name="אליפסה 10"/>
          <p:cNvSpPr/>
          <p:nvPr/>
        </p:nvSpPr>
        <p:spPr>
          <a:xfrm>
            <a:off x="7772400" y="5410200"/>
            <a:ext cx="762000" cy="457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12" name="אליפסה 11"/>
          <p:cNvSpPr/>
          <p:nvPr/>
        </p:nvSpPr>
        <p:spPr>
          <a:xfrm>
            <a:off x="6705600" y="5410200"/>
            <a:ext cx="762000" cy="457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</a:t>
            </a:r>
            <a:endParaRPr lang="en-US" b="1" dirty="0"/>
          </a:p>
        </p:txBody>
      </p:sp>
      <p:cxnSp>
        <p:nvCxnSpPr>
          <p:cNvPr id="13" name="מחבר חץ ישר 12"/>
          <p:cNvCxnSpPr>
            <a:stCxn id="10" idx="3"/>
            <a:endCxn id="12" idx="0"/>
          </p:cNvCxnSpPr>
          <p:nvPr/>
        </p:nvCxnSpPr>
        <p:spPr>
          <a:xfrm rot="5400000">
            <a:off x="6967679" y="5081167"/>
            <a:ext cx="447955" cy="210111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מחבר חץ ישר 13"/>
          <p:cNvCxnSpPr>
            <a:stCxn id="10" idx="5"/>
            <a:endCxn id="11" idx="0"/>
          </p:cNvCxnSpPr>
          <p:nvPr/>
        </p:nvCxnSpPr>
        <p:spPr>
          <a:xfrm rot="16200000" flipH="1">
            <a:off x="7824367" y="5081166"/>
            <a:ext cx="447955" cy="210111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מחבר חץ ישר 14"/>
          <p:cNvCxnSpPr>
            <a:stCxn id="11" idx="4"/>
            <a:endCxn id="25" idx="7"/>
          </p:cNvCxnSpPr>
          <p:nvPr/>
        </p:nvCxnSpPr>
        <p:spPr>
          <a:xfrm rot="5400000">
            <a:off x="7797427" y="5959381"/>
            <a:ext cx="447955" cy="263992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מחבר חץ ישר 15"/>
          <p:cNvCxnSpPr>
            <a:stCxn id="12" idx="4"/>
            <a:endCxn id="25" idx="1"/>
          </p:cNvCxnSpPr>
          <p:nvPr/>
        </p:nvCxnSpPr>
        <p:spPr>
          <a:xfrm rot="16200000" flipH="1">
            <a:off x="6994619" y="5959381"/>
            <a:ext cx="447955" cy="263992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אליפסה 16"/>
          <p:cNvSpPr/>
          <p:nvPr/>
        </p:nvSpPr>
        <p:spPr>
          <a:xfrm>
            <a:off x="7239000" y="6248400"/>
            <a:ext cx="762000" cy="457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Goal</a:t>
            </a:r>
            <a:endParaRPr lang="en-US" sz="1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410200" y="42672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MDD1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39000" y="42672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MDD2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כפל 19"/>
          <p:cNvSpPr/>
          <p:nvPr/>
        </p:nvSpPr>
        <p:spPr>
          <a:xfrm>
            <a:off x="6553200" y="5105400"/>
            <a:ext cx="990600" cy="1066800"/>
          </a:xfrm>
          <a:prstGeom prst="mathMultiply">
            <a:avLst>
              <a:gd name="adj1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" name="אליפסה 21"/>
          <p:cNvSpPr/>
          <p:nvPr/>
        </p:nvSpPr>
        <p:spPr>
          <a:xfrm>
            <a:off x="7239000" y="5410200"/>
            <a:ext cx="762000" cy="457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B</a:t>
            </a:r>
            <a:endParaRPr lang="en-US" b="1" dirty="0"/>
          </a:p>
        </p:txBody>
      </p:sp>
      <p:cxnSp>
        <p:nvCxnSpPr>
          <p:cNvPr id="23" name="מחבר חץ ישר 22"/>
          <p:cNvCxnSpPr>
            <a:stCxn id="21" idx="4"/>
            <a:endCxn id="22" idx="0"/>
          </p:cNvCxnSpPr>
          <p:nvPr/>
        </p:nvCxnSpPr>
        <p:spPr>
          <a:xfrm rot="5400000">
            <a:off x="7429500" y="5219700"/>
            <a:ext cx="381000" cy="1588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מחבר חץ ישר 23"/>
          <p:cNvCxnSpPr>
            <a:stCxn id="22" idx="4"/>
            <a:endCxn id="25" idx="0"/>
          </p:cNvCxnSpPr>
          <p:nvPr/>
        </p:nvCxnSpPr>
        <p:spPr>
          <a:xfrm rot="5400000">
            <a:off x="7429500" y="6057900"/>
            <a:ext cx="381000" cy="1588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אליפסה 24"/>
          <p:cNvSpPr/>
          <p:nvPr/>
        </p:nvSpPr>
        <p:spPr>
          <a:xfrm>
            <a:off x="7239000" y="6248400"/>
            <a:ext cx="762000" cy="457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Goal</a:t>
            </a:r>
            <a:endParaRPr lang="en-US" sz="1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7239000" y="42672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MDD2’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" name="מציין מיקום של מספר שקופית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2133600" y="2130862"/>
            <a:ext cx="6629400" cy="2060138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11500" b="1" cap="none" spc="0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0" y="1676400"/>
            <a:ext cx="1828800" cy="21698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1"/>
                </a:solidFill>
              </a:rPr>
              <a:t>Background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Previous work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ICTS formalization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Theoretical analysis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400" b="1" dirty="0" smtClean="0">
                <a:solidFill>
                  <a:srgbClr val="C00000"/>
                </a:solidFill>
              </a:rPr>
              <a:t>Do it faster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Summery</a:t>
            </a:r>
          </a:p>
          <a:p>
            <a:pPr>
              <a:buFont typeface="Arial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81200" y="5048071"/>
            <a:ext cx="335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Sparser MDDs will result in a smaller search space further on (in the low level).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decel="10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decel="10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decel="100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decel="100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decel="100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decel="100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" decel="100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decel="100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" decel="100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21" grpId="0" animBg="1"/>
      <p:bldP spid="5" grpId="0" animBg="1"/>
      <p:bldP spid="6" grpId="0" animBg="1"/>
      <p:bldP spid="9" grpId="0" animBg="1"/>
      <p:bldP spid="11" grpId="0" animBg="1"/>
      <p:bldP spid="11" grpId="1" animBg="1"/>
      <p:bldP spid="12" grpId="0" animBg="1"/>
      <p:bldP spid="12" grpId="1" animBg="1"/>
      <p:bldP spid="17" grpId="0" animBg="1"/>
      <p:bldP spid="17" grpId="1" animBg="1"/>
      <p:bldP spid="18" grpId="0"/>
      <p:bldP spid="19" grpId="0"/>
      <p:bldP spid="19" grpId="1"/>
      <p:bldP spid="20" grpId="0" animBg="1"/>
      <p:bldP spid="20" grpId="1" animBg="1"/>
      <p:bldP spid="22" grpId="0" animBg="1"/>
      <p:bldP spid="25" grpId="0" animBg="1"/>
      <p:bldP spid="26" grpId="0"/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טבלה 10"/>
          <p:cNvGraphicFramePr>
            <a:graphicFrameLocks noGrp="1"/>
          </p:cNvGraphicFramePr>
          <p:nvPr/>
        </p:nvGraphicFramePr>
        <p:xfrm>
          <a:off x="1905000" y="3124200"/>
          <a:ext cx="6248400" cy="3505203"/>
        </p:xfrm>
        <a:graphic>
          <a:graphicData uri="http://schemas.openxmlformats.org/drawingml/2006/table">
            <a:tbl>
              <a:tblPr/>
              <a:tblGrid>
                <a:gridCol w="1188076"/>
                <a:gridCol w="1188076"/>
                <a:gridCol w="1496096"/>
                <a:gridCol w="1188076"/>
                <a:gridCol w="1188076"/>
              </a:tblGrid>
              <a:tr h="3894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k'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A*+OD+ID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ICTS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ICTS+P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389467"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467"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467"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467"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108.0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467"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23,560.4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542.1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467"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50,371.4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2,594.6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69.8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467"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300,000.0&lt;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20,203.1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707.7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467"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300,000.0&lt;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29,634.2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e-IL" sz="2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833.7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81000"/>
            <a:ext cx="6248400" cy="1143000"/>
          </a:xfrm>
        </p:spPr>
        <p:txBody>
          <a:bodyPr/>
          <a:lstStyle/>
          <a:p>
            <a:pPr algn="l"/>
            <a:r>
              <a:rPr lang="en-US" dirty="0" smtClean="0"/>
              <a:t>experiments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2209800" y="2133600"/>
            <a:ext cx="6248400" cy="3840163"/>
          </a:xfrm>
        </p:spPr>
        <p:txBody>
          <a:bodyPr/>
          <a:lstStyle/>
          <a:p>
            <a:r>
              <a:rPr lang="en-US" sz="2000" dirty="0" smtClean="0"/>
              <a:t>8X8 grid , No obstacles</a:t>
            </a:r>
          </a:p>
          <a:p>
            <a:r>
              <a:rPr lang="en-US" sz="2000" dirty="0" smtClean="0"/>
              <a:t>50 random start and goal positions</a:t>
            </a:r>
          </a:p>
          <a:p>
            <a:endParaRPr lang="he-IL" dirty="0"/>
          </a:p>
        </p:txBody>
      </p:sp>
      <p:sp>
        <p:nvSpPr>
          <p:cNvPr id="6" name="TextBox 5"/>
          <p:cNvSpPr txBox="1"/>
          <p:nvPr/>
        </p:nvSpPr>
        <p:spPr>
          <a:xfrm>
            <a:off x="8528870" y="4583668"/>
            <a:ext cx="538930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1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X43</a:t>
            </a:r>
            <a:endParaRPr lang="he-IL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29600" y="5105400"/>
            <a:ext cx="830676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1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X1,683</a:t>
            </a:r>
            <a:endParaRPr lang="he-IL" dirty="0">
              <a:solidFill>
                <a:srgbClr val="FF0000"/>
              </a:solidFill>
            </a:endParaRPr>
          </a:p>
        </p:txBody>
      </p:sp>
      <p:cxnSp>
        <p:nvCxnSpPr>
          <p:cNvPr id="13" name="מחבר חץ ישר 12"/>
          <p:cNvCxnSpPr>
            <a:stCxn id="6" idx="1"/>
          </p:cNvCxnSpPr>
          <p:nvPr/>
        </p:nvCxnSpPr>
        <p:spPr>
          <a:xfrm rot="10800000" flipV="1">
            <a:off x="6705600" y="4768334"/>
            <a:ext cx="1823270" cy="4894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מחבר חץ ישר 14"/>
          <p:cNvCxnSpPr>
            <a:stCxn id="8" idx="1"/>
          </p:cNvCxnSpPr>
          <p:nvPr/>
        </p:nvCxnSpPr>
        <p:spPr>
          <a:xfrm rot="10800000">
            <a:off x="7848600" y="5257800"/>
            <a:ext cx="381000" cy="322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2390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i="1" dirty="0" smtClean="0"/>
              <a:t>“Dragon Age: Origins” </a:t>
            </a:r>
            <a:r>
              <a:rPr lang="en-US" dirty="0" smtClean="0"/>
              <a:t>maps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828800" y="2133600"/>
            <a:ext cx="6248400" cy="3840163"/>
          </a:xfrm>
        </p:spPr>
        <p:txBody>
          <a:bodyPr/>
          <a:lstStyle/>
          <a:p>
            <a:r>
              <a:rPr lang="en-US" sz="2000" dirty="0" smtClean="0"/>
              <a:t>x – number of agents</a:t>
            </a:r>
          </a:p>
          <a:p>
            <a:r>
              <a:rPr lang="en-US" sz="2000" dirty="0" smtClean="0"/>
              <a:t>y – number of problems solved (under 5 minutes)</a:t>
            </a:r>
          </a:p>
          <a:p>
            <a:endParaRPr lang="en-US" sz="1800" dirty="0" smtClean="0"/>
          </a:p>
        </p:txBody>
      </p:sp>
      <p:pic>
        <p:nvPicPr>
          <p:cNvPr id="8" name="תמונה 7" descr="ost003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4999" y="3581400"/>
            <a:ext cx="2354247" cy="3002941"/>
          </a:xfrm>
          <a:prstGeom prst="rect">
            <a:avLst/>
          </a:prstGeom>
        </p:spPr>
      </p:pic>
      <p:sp>
        <p:nvSpPr>
          <p:cNvPr id="12" name="מציין מיקום של מספר שקופית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18" name="Picture 17" descr="legend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96200" y="2133600"/>
            <a:ext cx="1248172" cy="1219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0998" y="3581400"/>
            <a:ext cx="4686802" cy="3017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0" y="1676400"/>
            <a:ext cx="1828800" cy="21698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1"/>
                </a:solidFill>
              </a:rPr>
              <a:t>Background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Previous work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ICTS formalization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Theoretical analysis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400" b="1" dirty="0" smtClean="0">
                <a:solidFill>
                  <a:srgbClr val="C00000"/>
                </a:solidFill>
              </a:rPr>
              <a:t>Do it faster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Summery</a:t>
            </a:r>
          </a:p>
          <a:p>
            <a:pPr>
              <a:buFont typeface="Arial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5" name="תמונה 4" descr="brc202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4343400"/>
            <a:ext cx="2286000" cy="2438400"/>
          </a:xfrm>
          <a:prstGeom prst="rect">
            <a:avLst/>
          </a:prstGeom>
        </p:spPr>
      </p:pic>
      <p:pic>
        <p:nvPicPr>
          <p:cNvPr id="6" name="תמונה 5" descr="den520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0" y="1828800"/>
            <a:ext cx="2286000" cy="2438400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4343400"/>
            <a:ext cx="4724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67200" y="1828800"/>
            <a:ext cx="4724400" cy="2437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umber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2800" y="4114800"/>
            <a:ext cx="3844956" cy="2514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2255837"/>
            <a:ext cx="6705600" cy="3840163"/>
          </a:xfrm>
        </p:spPr>
        <p:txBody>
          <a:bodyPr/>
          <a:lstStyle/>
          <a:p>
            <a:r>
              <a:rPr lang="en-US" dirty="0" smtClean="0"/>
              <a:t>The relative performance between A* and ICTS depends on K and </a:t>
            </a:r>
          </a:p>
          <a:p>
            <a:r>
              <a:rPr lang="en-US" dirty="0" smtClean="0"/>
              <a:t>On many practical cases ICTS outperforms A*+OD+ID.</a:t>
            </a:r>
            <a:endParaRPr lang="en-US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1676400"/>
            <a:ext cx="1828800" cy="21698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1"/>
                </a:solidFill>
              </a:rPr>
              <a:t>Background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Previous work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ICTS formalization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Theoretical analysis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Do it faster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400" b="1" dirty="0" smtClean="0">
                <a:solidFill>
                  <a:srgbClr val="C00000"/>
                </a:solidFill>
              </a:rPr>
              <a:t>Summery</a:t>
            </a:r>
            <a:endParaRPr lang="en-US" sz="1100" b="1" dirty="0" smtClean="0">
              <a:solidFill>
                <a:srgbClr val="C00000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24400" y="2586335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∆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What next?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Better pruning techniques:</a:t>
            </a:r>
          </a:p>
          <a:p>
            <a:pPr lvl="1"/>
            <a:r>
              <a:rPr lang="en-US" b="1" dirty="0" smtClean="0"/>
              <a:t>Reuse</a:t>
            </a:r>
            <a:r>
              <a:rPr lang="en-US" dirty="0" smtClean="0"/>
              <a:t> – remember bad costs sub-combinations</a:t>
            </a:r>
          </a:p>
          <a:p>
            <a:pPr lvl="1"/>
            <a:r>
              <a:rPr lang="en-US" b="1" dirty="0" smtClean="0"/>
              <a:t>n-wise pruning </a:t>
            </a:r>
            <a:r>
              <a:rPr lang="en-US" dirty="0" smtClean="0"/>
              <a:t>[Sharon et al., </a:t>
            </a:r>
            <a:r>
              <a:rPr lang="en-US" dirty="0" err="1" smtClean="0"/>
              <a:t>SoCS</a:t>
            </a:r>
            <a:r>
              <a:rPr lang="en-US" dirty="0" smtClean="0"/>
              <a:t> 2011] </a:t>
            </a:r>
          </a:p>
          <a:p>
            <a:r>
              <a:rPr lang="en-US" dirty="0" smtClean="0"/>
              <a:t>Anytime/suboptimal version of ICTS</a:t>
            </a:r>
          </a:p>
          <a:p>
            <a:r>
              <a:rPr lang="en-US" dirty="0" smtClean="0"/>
              <a:t>Generalization of the ICTS to other problems</a:t>
            </a:r>
          </a:p>
          <a:p>
            <a:r>
              <a:rPr lang="en-US" dirty="0" smtClean="0"/>
              <a:t>Reducing node generations in the A* approach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1676400"/>
            <a:ext cx="1828800" cy="21698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1"/>
                </a:solidFill>
              </a:rPr>
              <a:t>Background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Previous work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ICTS formalization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Theoretical analysis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Do it faster</a:t>
            </a:r>
          </a:p>
          <a:p>
            <a:endParaRPr lang="en-US" sz="1100" dirty="0" smtClean="0">
              <a:solidFill>
                <a:schemeClr val="tx1"/>
              </a:solidFill>
            </a:endParaRPr>
          </a:p>
          <a:p>
            <a:r>
              <a:rPr lang="en-US" sz="1400" b="1" dirty="0" smtClean="0">
                <a:solidFill>
                  <a:srgbClr val="C00000"/>
                </a:solidFill>
              </a:rPr>
              <a:t>Summery</a:t>
            </a:r>
            <a:endParaRPr lang="en-US" sz="1100" b="1" dirty="0" smtClean="0">
              <a:solidFill>
                <a:srgbClr val="C00000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697FD-D14A-46A0-B01D-F6FC89874406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7" name="Content Placeholder 31" descr="jolegat-gloger-manag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21993" y="3321700"/>
            <a:ext cx="2031407" cy="3536300"/>
          </a:xfrm>
          <a:prstGeom prst="rect">
            <a:avLst/>
          </a:prstGeom>
        </p:spPr>
      </p:pic>
      <p:sp>
        <p:nvSpPr>
          <p:cNvPr id="5" name="הסבר אליפטי 4"/>
          <p:cNvSpPr/>
          <p:nvPr/>
        </p:nvSpPr>
        <p:spPr>
          <a:xfrm>
            <a:off x="2057400" y="1981200"/>
            <a:ext cx="3886200" cy="2286000"/>
          </a:xfrm>
          <a:prstGeom prst="wedgeEllipseCallout">
            <a:avLst>
              <a:gd name="adj1" fmla="val 66188"/>
              <a:gd name="adj2" fmla="val 402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Any questions?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Mod">
  <a:themeElements>
    <a:clrScheme name="Mod">
      <a:dk1>
        <a:sysClr val="windowText" lastClr="000000"/>
      </a:dk1>
      <a:lt1>
        <a:sysClr val="window" lastClr="FFFFFF"/>
      </a:lt1>
      <a:dk2>
        <a:srgbClr val="065218"/>
      </a:dk2>
      <a:lt2>
        <a:srgbClr val="EDF3AE"/>
      </a:lt2>
      <a:accent1>
        <a:srgbClr val="8FCB17"/>
      </a:accent1>
      <a:accent2>
        <a:srgbClr val="769F11"/>
      </a:accent2>
      <a:accent3>
        <a:srgbClr val="D4E336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Mo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od">
      <a:fillStyleLst>
        <a:solidFill>
          <a:schemeClr val="phClr"/>
        </a:solidFill>
        <a:solidFill>
          <a:schemeClr val="phClr">
            <a:tint val="80000"/>
          </a:schemeClr>
        </a:solidFill>
        <a:solidFill>
          <a:schemeClr val="phClr">
            <a:shade val="30000"/>
            <a:satMod val="150000"/>
          </a:schemeClr>
        </a:solidFill>
      </a:fillStyleLst>
      <a:lnStyleLst>
        <a:ln w="9525" cap="flat" cmpd="sng" algn="ctr">
          <a:solidFill>
            <a:schemeClr val="phClr">
              <a:tint val="90000"/>
              <a:satMod val="105000"/>
            </a:schemeClr>
          </a:solidFill>
          <a:prstDash val="solid"/>
        </a:ln>
        <a:ln w="50800" cap="flat" cmpd="sng" algn="ctr">
          <a:solidFill>
            <a:schemeClr val="phClr">
              <a:tint val="90000"/>
            </a:schemeClr>
          </a:solidFill>
          <a:prstDash val="solid"/>
        </a:ln>
        <a:ln w="76200" cap="flat" cmpd="dbl" algn="ctr">
          <a:solidFill>
            <a:schemeClr val="phClr">
              <a:tint val="9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dist="25400" dir="5400000" sx="101000" sy="101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50800" dir="5400000" sx="101000" sy="101000" rotWithShape="0">
              <a:srgbClr val="000000">
                <a:alpha val="50000"/>
              </a:srgbClr>
            </a:outerShdw>
            <a:reflection blurRad="12700" stA="30000" endPos="30000" dist="508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5400000"/>
            </a:lightRig>
          </a:scene3d>
          <a:sp3d prstMaterial="softmetal">
            <a:bevelT w="63500" h="25400" prst="coolSlant"/>
          </a:sp3d>
        </a:effectStyle>
      </a:effectStyleLst>
      <a:bgFillStyleLst>
        <a:solidFill>
          <a:schemeClr val="phClr">
            <a:satMod val="125000"/>
          </a:schemeClr>
        </a:solidFill>
        <a:solidFill>
          <a:schemeClr val="phClr">
            <a:shade val="30000"/>
            <a:satMod val="150000"/>
          </a:schemeClr>
        </a:solidFill>
        <a:gradFill>
          <a:gsLst>
            <a:gs pos="0">
              <a:schemeClr val="phClr">
                <a:tint val="100000"/>
                <a:shade val="80000"/>
                <a:satMod val="135000"/>
              </a:schemeClr>
            </a:gs>
            <a:gs pos="55000">
              <a:schemeClr val="phClr">
                <a:tint val="70000"/>
                <a:shade val="100000"/>
                <a:satMod val="150000"/>
              </a:schemeClr>
            </a:gs>
            <a:gs pos="100000">
              <a:schemeClr val="phClr">
                <a:tint val="70000"/>
                <a:shade val="100000"/>
                <a:satMod val="15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</a:spPr>
      <a:bodyPr wrap="square" lIns="91440" tIns="45720" rIns="91440" bIns="45720">
        <a:spAutoFit/>
      </a:bodyPr>
      <a:lstStyle>
        <a:defPPr algn="ctr">
          <a:defRPr sz="6600" b="1" cap="none" spc="0" dirty="0" smtClean="0">
            <a:ln w="18000">
              <a:solidFill>
                <a:srgbClr val="FF0000"/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Theme_Mod_theme</Template>
  <TotalTime>3665</TotalTime>
  <Words>1478</Words>
  <Application>Microsoft Office PowerPoint</Application>
  <PresentationFormat>‫הצגה על המסך (4:3)</PresentationFormat>
  <Paragraphs>713</Paragraphs>
  <Slides>31</Slides>
  <Notes>0</Notes>
  <HiddenSlides>2</HiddenSlides>
  <MMClips>0</MMClips>
  <ScaleCrop>false</ScaleCrop>
  <HeadingPairs>
    <vt:vector size="6" baseType="variant">
      <vt:variant>
        <vt:lpstr>ערכת נושא</vt:lpstr>
      </vt:variant>
      <vt:variant>
        <vt:i4>1</vt:i4>
      </vt:variant>
      <vt:variant>
        <vt:lpstr>שרתי OLE מוטבעים</vt:lpstr>
      </vt:variant>
      <vt:variant>
        <vt:i4>1</vt:i4>
      </vt:variant>
      <vt:variant>
        <vt:lpstr>כותרות שקופיות</vt:lpstr>
      </vt:variant>
      <vt:variant>
        <vt:i4>31</vt:i4>
      </vt:variant>
    </vt:vector>
  </HeadingPairs>
  <TitlesOfParts>
    <vt:vector size="33" baseType="lpstr">
      <vt:lpstr>Mod</vt:lpstr>
      <vt:lpstr>Equation</vt:lpstr>
      <vt:lpstr>The increasing cost tree search for optimal  multi-agent pathfinding</vt:lpstr>
      <vt:lpstr>Background</vt:lpstr>
      <vt:lpstr>Motivation</vt:lpstr>
      <vt:lpstr>Previous work</vt:lpstr>
      <vt:lpstr>A* search</vt:lpstr>
      <vt:lpstr>A* search</vt:lpstr>
      <vt:lpstr>Search Tree Growth</vt:lpstr>
      <vt:lpstr>Problem!</vt:lpstr>
      <vt:lpstr>State-of-the-art A* approach</vt:lpstr>
      <vt:lpstr>Our new algorithm</vt:lpstr>
      <vt:lpstr>ICTS:  Observation </vt:lpstr>
      <vt:lpstr>The increasing cost search</vt:lpstr>
      <vt:lpstr>The increasing cost approach</vt:lpstr>
      <vt:lpstr>High Level</vt:lpstr>
      <vt:lpstr>High level search</vt:lpstr>
      <vt:lpstr>Low-level: Goal test</vt:lpstr>
      <vt:lpstr>Enumerating paths for an agent</vt:lpstr>
      <vt:lpstr>Solution - Multi value decision diagram</vt:lpstr>
      <vt:lpstr>Observation - Merging MDDs</vt:lpstr>
      <vt:lpstr>Low level formalization</vt:lpstr>
      <vt:lpstr>Theoretical analysis</vt:lpstr>
      <vt:lpstr>ICTS Vs A*</vt:lpstr>
      <vt:lpstr>A* Vs. ICTS tradeoff</vt:lpstr>
      <vt:lpstr>Speeding up ICTS</vt:lpstr>
      <vt:lpstr>Pair wise pruning</vt:lpstr>
      <vt:lpstr>experiments</vt:lpstr>
      <vt:lpstr>“Dragon Age: Origins” maps</vt:lpstr>
      <vt:lpstr>שקופית 28</vt:lpstr>
      <vt:lpstr>Summary</vt:lpstr>
      <vt:lpstr>What next?</vt:lpstr>
      <vt:lpstr>The end</vt:lpstr>
    </vt:vector>
  </TitlesOfParts>
  <Company>BGU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guni</dc:creator>
  <cp:lastModifiedBy>--</cp:lastModifiedBy>
  <cp:revision>342</cp:revision>
  <dcterms:created xsi:type="dcterms:W3CDTF">2011-05-05T14:51:18Z</dcterms:created>
  <dcterms:modified xsi:type="dcterms:W3CDTF">2011-07-19T23:32:50Z</dcterms:modified>
</cp:coreProperties>
</file>