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comments/comment5.xml" ContentType="application/vnd.openxmlformats-officedocument.presentationml.comments+xml"/>
  <Override PartName="/ppt/comments/comment6.xml" ContentType="application/vnd.openxmlformats-officedocument.presentationml.comment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s/comment3.xml" ContentType="application/vnd.openxmlformats-officedocument.presentationml.comments+xml"/>
  <Override PartName="/ppt/comments/comment4.xml" ContentType="application/vnd.openxmlformats-officedocument.presentationml.comments+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comments/comment1.xml" ContentType="application/vnd.openxmlformats-officedocument.presentationml.comments+xml"/>
  <Default Extension="vml" ContentType="application/vnd.openxmlformats-officedocument.vmlDrawing"/>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handoutMasterIdLst>
    <p:handoutMasterId r:id="rId27"/>
  </p:handoutMasterIdLst>
  <p:sldIdLst>
    <p:sldId id="256" r:id="rId2"/>
    <p:sldId id="318" r:id="rId3"/>
    <p:sldId id="316" r:id="rId4"/>
    <p:sldId id="319" r:id="rId5"/>
    <p:sldId id="317" r:id="rId6"/>
    <p:sldId id="312" r:id="rId7"/>
    <p:sldId id="292" r:id="rId8"/>
    <p:sldId id="293" r:id="rId9"/>
    <p:sldId id="329" r:id="rId10"/>
    <p:sldId id="300" r:id="rId11"/>
    <p:sldId id="330" r:id="rId12"/>
    <p:sldId id="303" r:id="rId13"/>
    <p:sldId id="320" r:id="rId14"/>
    <p:sldId id="321" r:id="rId15"/>
    <p:sldId id="305" r:id="rId16"/>
    <p:sldId id="322" r:id="rId17"/>
    <p:sldId id="323" r:id="rId18"/>
    <p:sldId id="310" r:id="rId19"/>
    <p:sldId id="306" r:id="rId20"/>
    <p:sldId id="308" r:id="rId21"/>
    <p:sldId id="309" r:id="rId22"/>
    <p:sldId id="311" r:id="rId23"/>
    <p:sldId id="288" r:id="rId24"/>
    <p:sldId id="283" r:id="rId25"/>
  </p:sldIdLst>
  <p:sldSz cx="9144000" cy="6858000" type="screen4x3"/>
  <p:notesSz cx="69977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tingWu" initials="lw" lastIdx="2" clrIdx="0"/>
  <p:cmAuthor id="1" name="Leting Wu" initials=""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C760F"/>
    <a:srgbClr val="006600"/>
    <a:srgbClr val="0A5E0C"/>
    <a:srgbClr val="003300"/>
    <a:srgbClr val="008000"/>
    <a:srgbClr val="336600"/>
    <a:srgbClr val="2A7A24"/>
    <a:srgbClr val="0D8110"/>
    <a:srgbClr val="2A922A"/>
    <a:srgbClr val="359B2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94" autoAdjust="0"/>
    <p:restoredTop sz="94048" autoAdjust="0"/>
  </p:normalViewPr>
  <p:slideViewPr>
    <p:cSldViewPr>
      <p:cViewPr varScale="1">
        <p:scale>
          <a:sx n="55" d="100"/>
          <a:sy n="55" d="100"/>
        </p:scale>
        <p:origin x="-93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1302" y="-90"/>
      </p:cViewPr>
      <p:guideLst>
        <p:guide orient="horz" pos="2924"/>
        <p:guide pos="22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7-01T14:33:22.456" idx="2">
    <p:pos x="10" y="1"/>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1-07-01T12:37:18.878" idx="11">
    <p:pos x="10" y="10"/>
    <p:text>Do we need to separate this to two sides to fit with the previous two? The figure need to be copied.</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11-07-01T12:36:25.710" idx="5">
    <p:pos x="10" y="10"/>
    <p:text>Too many context here. However, I am afraid that two slides may be too much. Any suggestion?</p:text>
  </p:cm>
</p:cmLst>
</file>

<file path=ppt/comments/comment4.xml><?xml version="1.0" encoding="utf-8"?>
<p:cmLst xmlns:a="http://schemas.openxmlformats.org/drawingml/2006/main" xmlns:r="http://schemas.openxmlformats.org/officeDocument/2006/relationships" xmlns:p="http://schemas.openxmlformats.org/presentationml/2006/main">
  <p:cm authorId="1" dt="2011-07-01T12:37:18.878" idx="9">
    <p:pos x="10" y="10"/>
    <p:text>Do we need to separate this to two sides to fit with the previous two? The figure need to be copied.</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11-07-01T12:37:53.324" idx="7">
    <p:pos x="10" y="10"/>
    <p:text>Only one slide here. Is there anything else could be added in this section?</p:text>
  </p:cm>
</p:cmLst>
</file>

<file path=ppt/comments/comment6.xml><?xml version="1.0" encoding="utf-8"?>
<p:cmLst xmlns:a="http://schemas.openxmlformats.org/drawingml/2006/main" xmlns:r="http://schemas.openxmlformats.org/officeDocument/2006/relationships" xmlns:p="http://schemas.openxmlformats.org/presentationml/2006/main">
  <p:cm authorId="1" dt="2011-07-01T12:38:48.820" idx="8">
    <p:pos x="10" y="10"/>
    <p:text>Or add introduction of Lap NCut He SpokEn here instead of in the introduction section?</p:text>
  </p:cm>
</p:cmLst>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4185"/>
          </a:xfrm>
          <a:prstGeom prst="rect">
            <a:avLst/>
          </a:prstGeom>
        </p:spPr>
        <p:txBody>
          <a:bodyPr vert="horz" lIns="93031" tIns="46516" rIns="93031" bIns="46516" rtlCol="0"/>
          <a:lstStyle>
            <a:lvl1pPr algn="l">
              <a:defRPr sz="1200"/>
            </a:lvl1pPr>
          </a:lstStyle>
          <a:p>
            <a:endParaRPr lang="en-US"/>
          </a:p>
        </p:txBody>
      </p:sp>
      <p:sp>
        <p:nvSpPr>
          <p:cNvPr id="3" name="Date Placeholder 2"/>
          <p:cNvSpPr>
            <a:spLocks noGrp="1"/>
          </p:cNvSpPr>
          <p:nvPr>
            <p:ph type="dt" sz="quarter" idx="1"/>
          </p:nvPr>
        </p:nvSpPr>
        <p:spPr>
          <a:xfrm>
            <a:off x="3963744" y="0"/>
            <a:ext cx="3032337" cy="464185"/>
          </a:xfrm>
          <a:prstGeom prst="rect">
            <a:avLst/>
          </a:prstGeom>
        </p:spPr>
        <p:txBody>
          <a:bodyPr vert="horz" lIns="93031" tIns="46516" rIns="93031" bIns="46516" rtlCol="0"/>
          <a:lstStyle>
            <a:lvl1pPr algn="r">
              <a:defRPr sz="1200"/>
            </a:lvl1pPr>
          </a:lstStyle>
          <a:p>
            <a:fld id="{24D19519-6921-4DD6-A7F0-E3C811DD74AC}" type="datetimeFigureOut">
              <a:rPr lang="en-US" smtClean="0"/>
              <a:pPr/>
              <a:t>7/22/2011</a:t>
            </a:fld>
            <a:endParaRPr lang="en-US"/>
          </a:p>
        </p:txBody>
      </p:sp>
      <p:sp>
        <p:nvSpPr>
          <p:cNvPr id="4" name="Footer Placeholder 3"/>
          <p:cNvSpPr>
            <a:spLocks noGrp="1"/>
          </p:cNvSpPr>
          <p:nvPr>
            <p:ph type="ftr" sz="quarter" idx="2"/>
          </p:nvPr>
        </p:nvSpPr>
        <p:spPr>
          <a:xfrm>
            <a:off x="0" y="8817904"/>
            <a:ext cx="3032337" cy="464185"/>
          </a:xfrm>
          <a:prstGeom prst="rect">
            <a:avLst/>
          </a:prstGeom>
        </p:spPr>
        <p:txBody>
          <a:bodyPr vert="horz" lIns="93031" tIns="46516" rIns="93031" bIns="46516" rtlCol="0" anchor="b"/>
          <a:lstStyle>
            <a:lvl1pPr algn="l">
              <a:defRPr sz="1200"/>
            </a:lvl1pPr>
          </a:lstStyle>
          <a:p>
            <a:endParaRPr lang="en-US"/>
          </a:p>
        </p:txBody>
      </p:sp>
      <p:sp>
        <p:nvSpPr>
          <p:cNvPr id="5" name="Slide Number Placeholder 4"/>
          <p:cNvSpPr>
            <a:spLocks noGrp="1"/>
          </p:cNvSpPr>
          <p:nvPr>
            <p:ph type="sldNum" sz="quarter" idx="3"/>
          </p:nvPr>
        </p:nvSpPr>
        <p:spPr>
          <a:xfrm>
            <a:off x="3963744" y="8817904"/>
            <a:ext cx="3032337" cy="464185"/>
          </a:xfrm>
          <a:prstGeom prst="rect">
            <a:avLst/>
          </a:prstGeom>
        </p:spPr>
        <p:txBody>
          <a:bodyPr vert="horz" lIns="93031" tIns="46516" rIns="93031" bIns="46516" rtlCol="0" anchor="b"/>
          <a:lstStyle>
            <a:lvl1pPr algn="r">
              <a:defRPr sz="1200"/>
            </a:lvl1pPr>
          </a:lstStyle>
          <a:p>
            <a:fld id="{FF44E0C5-FDFF-4001-BE1B-5C5D2A2B0EB5}" type="slidenum">
              <a:rPr lang="en-US" smtClean="0"/>
              <a:pPr/>
              <a:t>‹#›</a:t>
            </a:fld>
            <a:endParaRPr lang="en-US"/>
          </a:p>
        </p:txBody>
      </p:sp>
    </p:spTree>
    <p:extLst>
      <p:ext uri="{BB962C8B-B14F-4D97-AF65-F5344CB8AC3E}">
        <p14:creationId xmlns:p14="http://schemas.microsoft.com/office/powerpoint/2010/main" xmlns="" val="1986305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337" cy="464185"/>
          </a:xfrm>
          <a:prstGeom prst="rect">
            <a:avLst/>
          </a:prstGeom>
        </p:spPr>
        <p:txBody>
          <a:bodyPr vert="horz" lIns="93031" tIns="46516" rIns="93031" bIns="46516" rtlCol="0"/>
          <a:lstStyle>
            <a:lvl1pPr algn="l">
              <a:defRPr sz="1200"/>
            </a:lvl1pPr>
          </a:lstStyle>
          <a:p>
            <a:endParaRPr lang="en-US"/>
          </a:p>
        </p:txBody>
      </p:sp>
      <p:sp>
        <p:nvSpPr>
          <p:cNvPr id="3" name="Date Placeholder 2"/>
          <p:cNvSpPr>
            <a:spLocks noGrp="1"/>
          </p:cNvSpPr>
          <p:nvPr>
            <p:ph type="dt" idx="1"/>
          </p:nvPr>
        </p:nvSpPr>
        <p:spPr>
          <a:xfrm>
            <a:off x="3963744" y="0"/>
            <a:ext cx="3032337" cy="464185"/>
          </a:xfrm>
          <a:prstGeom prst="rect">
            <a:avLst/>
          </a:prstGeom>
        </p:spPr>
        <p:txBody>
          <a:bodyPr vert="horz" lIns="93031" tIns="46516" rIns="93031" bIns="46516" rtlCol="0"/>
          <a:lstStyle>
            <a:lvl1pPr algn="r">
              <a:defRPr sz="1200"/>
            </a:lvl1pPr>
          </a:lstStyle>
          <a:p>
            <a:fld id="{41E8FBC8-D6DF-4D5F-B151-01090DEFC858}" type="datetimeFigureOut">
              <a:rPr lang="en-US" smtClean="0"/>
              <a:pPr/>
              <a:t>7/22/2011</a:t>
            </a:fld>
            <a:endParaRPr lang="en-US"/>
          </a:p>
        </p:txBody>
      </p:sp>
      <p:sp>
        <p:nvSpPr>
          <p:cNvPr id="4" name="Slide Image Placeholder 3"/>
          <p:cNvSpPr>
            <a:spLocks noGrp="1" noRot="1" noChangeAspect="1"/>
          </p:cNvSpPr>
          <p:nvPr>
            <p:ph type="sldImg" idx="2"/>
          </p:nvPr>
        </p:nvSpPr>
        <p:spPr>
          <a:xfrm>
            <a:off x="1177925" y="696913"/>
            <a:ext cx="4641850" cy="3481387"/>
          </a:xfrm>
          <a:prstGeom prst="rect">
            <a:avLst/>
          </a:prstGeom>
          <a:noFill/>
          <a:ln w="12700">
            <a:solidFill>
              <a:prstClr val="black"/>
            </a:solidFill>
          </a:ln>
        </p:spPr>
        <p:txBody>
          <a:bodyPr vert="horz" lIns="93031" tIns="46516" rIns="93031" bIns="46516" rtlCol="0" anchor="ctr"/>
          <a:lstStyle/>
          <a:p>
            <a:endParaRPr lang="en-US"/>
          </a:p>
        </p:txBody>
      </p:sp>
      <p:sp>
        <p:nvSpPr>
          <p:cNvPr id="5" name="Notes Placeholder 4"/>
          <p:cNvSpPr>
            <a:spLocks noGrp="1"/>
          </p:cNvSpPr>
          <p:nvPr>
            <p:ph type="body" sz="quarter" idx="3"/>
          </p:nvPr>
        </p:nvSpPr>
        <p:spPr>
          <a:xfrm>
            <a:off x="699770" y="4409758"/>
            <a:ext cx="5598160" cy="4177665"/>
          </a:xfrm>
          <a:prstGeom prst="rect">
            <a:avLst/>
          </a:prstGeom>
        </p:spPr>
        <p:txBody>
          <a:bodyPr vert="horz" lIns="93031" tIns="46516" rIns="93031" bIns="4651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32337" cy="464185"/>
          </a:xfrm>
          <a:prstGeom prst="rect">
            <a:avLst/>
          </a:prstGeom>
        </p:spPr>
        <p:txBody>
          <a:bodyPr vert="horz" lIns="93031" tIns="46516" rIns="93031" bIns="46516" rtlCol="0" anchor="b"/>
          <a:lstStyle>
            <a:lvl1pPr algn="l">
              <a:defRPr sz="1200"/>
            </a:lvl1pPr>
          </a:lstStyle>
          <a:p>
            <a:endParaRPr lang="en-US"/>
          </a:p>
        </p:txBody>
      </p:sp>
      <p:sp>
        <p:nvSpPr>
          <p:cNvPr id="7" name="Slide Number Placeholder 6"/>
          <p:cNvSpPr>
            <a:spLocks noGrp="1"/>
          </p:cNvSpPr>
          <p:nvPr>
            <p:ph type="sldNum" sz="quarter" idx="5"/>
          </p:nvPr>
        </p:nvSpPr>
        <p:spPr>
          <a:xfrm>
            <a:off x="3963744" y="8817904"/>
            <a:ext cx="3032337" cy="464185"/>
          </a:xfrm>
          <a:prstGeom prst="rect">
            <a:avLst/>
          </a:prstGeom>
        </p:spPr>
        <p:txBody>
          <a:bodyPr vert="horz" lIns="93031" tIns="46516" rIns="93031" bIns="46516" rtlCol="0" anchor="b"/>
          <a:lstStyle>
            <a:lvl1pPr algn="r">
              <a:defRPr sz="1200"/>
            </a:lvl1pPr>
          </a:lstStyle>
          <a:p>
            <a:fld id="{EFB3EDF9-6DAD-4FD5-8D81-9B9CEE00DFEB}" type="slidenum">
              <a:rPr lang="en-US" smtClean="0"/>
              <a:pPr/>
              <a:t>‹#›</a:t>
            </a:fld>
            <a:endParaRPr lang="en-US"/>
          </a:p>
        </p:txBody>
      </p:sp>
    </p:spTree>
    <p:extLst>
      <p:ext uri="{BB962C8B-B14F-4D97-AF65-F5344CB8AC3E}">
        <p14:creationId xmlns:p14="http://schemas.microsoft.com/office/powerpoint/2010/main" xmlns="" val="1496992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graph with n nodes and m</a:t>
            </a:r>
            <a:r>
              <a:rPr lang="en-US" baseline="0" dirty="0" smtClean="0"/>
              <a:t> edges can have various structures. An edge can be directed or undirected. For example, the friendship is usually mutual, while the links between web pages usually directions. In some scenarios, there is weight associated to each link, higher weight means more communication. The edges can even have signs, friends have positive edges, and enemies have negative links.</a:t>
            </a:r>
            <a:r>
              <a:rPr lang="en-US" baseline="0" dirty="0"/>
              <a:t> </a:t>
            </a:r>
            <a:r>
              <a:rPr lang="en-US" baseline="0" dirty="0" smtClean="0"/>
              <a:t>In my research, I mainly focus on the undirected, un-weighted, and unsigned graph. This type of graph can be represented by the adjacency matrix. </a:t>
            </a:r>
            <a:r>
              <a:rPr lang="en-US" baseline="0" dirty="0" err="1" smtClean="0"/>
              <a:t>A_ij</a:t>
            </a:r>
            <a:r>
              <a:rPr lang="en-US" baseline="0" dirty="0" smtClean="0"/>
              <a:t> is equal to 1 if there is an edge between node I and j. The degree of node I is the number of edges connected to node </a:t>
            </a:r>
            <a:r>
              <a:rPr lang="en-US" baseline="0" dirty="0" err="1" smtClean="0"/>
              <a:t>i</a:t>
            </a:r>
            <a:r>
              <a:rPr lang="en-US" baseline="0" dirty="0" smtClean="0"/>
              <a:t>. Laplacian and normal matrix also commonly used data structure for social network.</a:t>
            </a:r>
          </a:p>
        </p:txBody>
      </p:sp>
      <p:sp>
        <p:nvSpPr>
          <p:cNvPr id="4" name="Slide Number Placeholder 3"/>
          <p:cNvSpPr>
            <a:spLocks noGrp="1"/>
          </p:cNvSpPr>
          <p:nvPr>
            <p:ph type="sldNum" sz="quarter" idx="10"/>
          </p:nvPr>
        </p:nvSpPr>
        <p:spPr/>
        <p:txBody>
          <a:bodyPr/>
          <a:lstStyle/>
          <a:p>
            <a:fld id="{EFB3EDF9-6DAD-4FD5-8D81-9B9CEE00DFE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7" name="Slide Image Placeholder 1"/>
          <p:cNvSpPr>
            <a:spLocks noGrp="1" noRot="1" noChangeAspect="1"/>
          </p:cNvSpPr>
          <p:nvPr>
            <p:ph type="sldImg"/>
          </p:nvPr>
        </p:nvSpPr>
        <p:spPr bwMode="auto">
          <a:noFill/>
          <a:ln>
            <a:solidFill>
              <a:srgbClr val="000000"/>
            </a:solidFill>
            <a:miter lim="800000"/>
            <a:headEnd/>
            <a:tailEnd/>
          </a:ln>
        </p:spPr>
      </p:sp>
      <p:sp>
        <p:nvSpPr>
          <p:cNvPr id="6184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84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711859-05FF-4A12-8349-F787F110DAAF}" type="slidenum">
              <a:rPr lang="en-US"/>
              <a:pPr fontAlgn="base">
                <a:spcBef>
                  <a:spcPct val="0"/>
                </a:spcBef>
                <a:spcAft>
                  <a:spcPct val="0"/>
                </a:spcAft>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FB3EDF9-6DAD-4FD5-8D81-9B9CEE00DFEB}"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89599"/>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17" name="Footer Placeholder 16"/>
          <p:cNvSpPr>
            <a:spLocks noGrp="1"/>
          </p:cNvSpPr>
          <p:nvPr>
            <p:ph type="ftr" sz="quarter" idx="11"/>
          </p:nvPr>
        </p:nvSpPr>
        <p:spPr>
          <a:xfrm>
            <a:off x="533400" y="6385142"/>
            <a:ext cx="6019800" cy="457200"/>
          </a:xfrm>
        </p:spPr>
        <p:txBody>
          <a:bodyPr/>
          <a:lstStyle>
            <a:lvl1pPr>
              <a:defRPr sz="1200" b="1" i="0">
                <a:solidFill>
                  <a:srgbClr val="006600"/>
                </a:solidFill>
                <a:latin typeface="Book Antiqua" pitchFamily="18" charset="0"/>
                <a:cs typeface="Arial" pitchFamily="34" charset="0"/>
              </a:defRPr>
            </a:lvl1pPr>
          </a:lstStyle>
          <a:p>
            <a:r>
              <a:rPr lang="en-US" dirty="0" smtClean="0"/>
              <a:t>PAKDD 2011</a:t>
            </a:r>
            <a:endParaRPr lang="en-US" dirty="0"/>
          </a:p>
        </p:txBody>
      </p:sp>
      <p:sp>
        <p:nvSpPr>
          <p:cNvPr id="7" name="Rectangle 6"/>
          <p:cNvSpPr/>
          <p:nvPr/>
        </p:nvSpPr>
        <p:spPr>
          <a:xfrm>
            <a:off x="62931" y="1449303"/>
            <a:ext cx="9021537" cy="1527349"/>
          </a:xfrm>
          <a:prstGeom prst="rect">
            <a:avLst/>
          </a:prstGeom>
          <a:solidFill>
            <a:srgbClr val="0C760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dirty="0" smtClean="0"/>
              <a:t>Click to edit Master title style</a:t>
            </a:r>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36B838D-CEA3-4BBD-80CA-C21BFC8B97C1}" type="slidenum">
              <a:rPr lang="en-US" smtClean="0"/>
              <a:pPr/>
              <a:t>‹#›</a:t>
            </a:fld>
            <a:endParaRPr lang="en-US" dirty="0"/>
          </a:p>
        </p:txBody>
      </p:sp>
      <p:pic>
        <p:nvPicPr>
          <p:cNvPr id="4" name="Picture 3" descr="nju.png"/>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7861300" y="6057900"/>
            <a:ext cx="1206500" cy="723900"/>
          </a:xfrm>
          <a:prstGeom prst="rect">
            <a:avLst/>
          </a:prstGeom>
          <a:noFill/>
        </p:spPr>
      </p:pic>
      <p:pic>
        <p:nvPicPr>
          <p:cNvPr id="5" name="Picture 4" descr="uncc.gif"/>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6254750" y="6108700"/>
            <a:ext cx="1670050" cy="36830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1112838"/>
          </a:xfrm>
        </p:spPr>
        <p:txBody>
          <a:bodyPr/>
          <a:lstStyle>
            <a:lvl1pPr>
              <a:defRPr b="0">
                <a:solidFill>
                  <a:schemeClr val="tx1">
                    <a:lumMod val="65000"/>
                    <a:lumOff val="35000"/>
                  </a:schemeClr>
                </a:solidFill>
                <a:latin typeface="Perpetua" pitchFamily="18" charset="0"/>
              </a:defRPr>
            </a:lvl1p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914400" y="1447800"/>
            <a:ext cx="7772400" cy="4572000"/>
          </a:xfrm>
          <a:solidFill>
            <a:schemeClr val="bg1"/>
          </a:solidFill>
        </p:spPr>
        <p:txBody>
          <a:bodyPr vert="horz"/>
          <a:lstStyle>
            <a:lvl1pPr>
              <a:defRPr sz="3200"/>
            </a:lvl1pPr>
            <a:lvl2pPr>
              <a:defRPr sz="2800"/>
            </a:lvl2pPr>
            <a:lvl3pPr>
              <a:defRPr sz="2400"/>
            </a:lvl3pPr>
            <a:lvl4pPr>
              <a:defRPr sz="2200"/>
            </a:lvl4pPr>
            <a:lvl5pPr>
              <a:defRPr sz="2000"/>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9" name="Rectangle 8"/>
          <p:cNvSpPr/>
          <p:nvPr userDrawn="1"/>
        </p:nvSpPr>
        <p:spPr>
          <a:xfrm>
            <a:off x="0" y="1371600"/>
            <a:ext cx="7239000" cy="76200"/>
          </a:xfrm>
          <a:prstGeom prst="rect">
            <a:avLst/>
          </a:prstGeom>
          <a:solidFill>
            <a:srgbClr val="2A92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28"/>
          <p:cNvSpPr>
            <a:spLocks noGrp="1"/>
          </p:cNvSpPr>
          <p:nvPr>
            <p:ph type="sldNum" sz="quarter" idx="12"/>
          </p:nvPr>
        </p:nvSpPr>
        <p:spPr>
          <a:xfrm>
            <a:off x="146304" y="6210300"/>
            <a:ext cx="457200" cy="457200"/>
          </a:xfrm>
        </p:spPr>
        <p:txBody>
          <a:bodyPr lIns="0" tIns="0" rIns="0" bIns="0">
            <a:noAutofit/>
          </a:bodyPr>
          <a:lstStyle>
            <a:lvl1pPr>
              <a:defRPr sz="1400">
                <a:solidFill>
                  <a:srgbClr val="FFFFFF"/>
                </a:solidFill>
              </a:defRPr>
            </a:lvl1pPr>
          </a:lstStyle>
          <a:p>
            <a:fld id="{D36B838D-CEA3-4BBD-80CA-C21BFC8B97C1}" type="slidenum">
              <a:rPr lang="en-US" smtClean="0"/>
              <a:pPr/>
              <a:t>‹#›</a:t>
            </a:fld>
            <a:endParaRPr lang="en-US" dirty="0"/>
          </a:p>
        </p:txBody>
      </p:sp>
      <p:pic>
        <p:nvPicPr>
          <p:cNvPr id="7" name="Picture 6" descr="nju.png"/>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8267700" y="6271260"/>
            <a:ext cx="723900" cy="434340"/>
          </a:xfrm>
          <a:prstGeom prst="rect">
            <a:avLst/>
          </a:prstGeom>
          <a:noFill/>
        </p:spPr>
      </p:pic>
      <p:pic>
        <p:nvPicPr>
          <p:cNvPr id="11" name="Picture 10" descr="uncc.gif"/>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7239000" y="6332220"/>
            <a:ext cx="1002030" cy="22098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28600" y="914400"/>
            <a:ext cx="8763000" cy="1362075"/>
          </a:xfrm>
        </p:spPr>
        <p:txBody>
          <a:bodyPr anchor="b" anchorCtr="0">
            <a:normAutofit/>
          </a:bodyPr>
          <a:lstStyle>
            <a:lvl1pPr algn="l">
              <a:buNone/>
              <a:defRPr sz="4400" b="0" cap="none">
                <a:solidFill>
                  <a:schemeClr val="tx1"/>
                </a:solidFill>
                <a:latin typeface="Perpetua" pitchFamily="18" charset="0"/>
              </a:defRPr>
            </a:lvl1pPr>
          </a:lstStyle>
          <a:p>
            <a:r>
              <a:rPr kumimoji="0" lang="en-US" dirty="0" smtClean="0"/>
              <a:t>Click to edit Master title style</a:t>
            </a:r>
            <a:endParaRPr kumimoji="0" lang="en-US" dirty="0"/>
          </a:p>
        </p:txBody>
      </p:sp>
      <p:sp>
        <p:nvSpPr>
          <p:cNvPr id="7" name="Rectangle 6"/>
          <p:cNvSpPr/>
          <p:nvPr/>
        </p:nvSpPr>
        <p:spPr>
          <a:xfrm flipV="1">
            <a:off x="69412" y="2376830"/>
            <a:ext cx="9013515" cy="91440"/>
          </a:xfrm>
          <a:prstGeom prst="rect">
            <a:avLst/>
          </a:prstGeom>
          <a:solidFill>
            <a:srgbClr val="0C760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D36B838D-CEA3-4BBD-80CA-C21BFC8B97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28600" y="914400"/>
            <a:ext cx="8763000" cy="1362075"/>
          </a:xfrm>
        </p:spPr>
        <p:txBody>
          <a:bodyPr anchor="b" anchorCtr="0">
            <a:normAutofit/>
          </a:bodyPr>
          <a:lstStyle>
            <a:lvl1pPr algn="l">
              <a:buNone/>
              <a:defRPr sz="4400" b="0" cap="none">
                <a:solidFill>
                  <a:schemeClr val="tx1"/>
                </a:solidFill>
                <a:latin typeface="Perpetua" pitchFamily="18" charset="0"/>
              </a:defRPr>
            </a:lvl1pPr>
          </a:lstStyle>
          <a:p>
            <a:r>
              <a:rPr kumimoji="0" lang="en-US" dirty="0" smtClean="0"/>
              <a:t>Click to edit Master title style</a:t>
            </a:r>
            <a:endParaRPr kumimoji="0" lang="en-US" dirty="0"/>
          </a:p>
        </p:txBody>
      </p:sp>
      <p:sp>
        <p:nvSpPr>
          <p:cNvPr id="7" name="Rectangle 6"/>
          <p:cNvSpPr/>
          <p:nvPr/>
        </p:nvSpPr>
        <p:spPr>
          <a:xfrm flipV="1">
            <a:off x="69412" y="2376830"/>
            <a:ext cx="9013515" cy="91440"/>
          </a:xfrm>
          <a:prstGeom prst="rect">
            <a:avLst/>
          </a:prstGeom>
          <a:solidFill>
            <a:srgbClr val="0C760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D36B838D-CEA3-4BBD-80CA-C21BFC8B97C1}" type="slidenum">
              <a:rPr lang="en-US" smtClean="0"/>
              <a:pPr/>
              <a:t>‹#›</a:t>
            </a:fld>
            <a:endParaRPr lang="en-US"/>
          </a:p>
        </p:txBody>
      </p:sp>
      <p:pic>
        <p:nvPicPr>
          <p:cNvPr id="12" name="Picture 11" descr="uncc-logo.png"/>
          <p:cNvPicPr>
            <a:picLocks noChangeAspect="1"/>
          </p:cNvPicPr>
          <p:nvPr userDrawn="1"/>
        </p:nvPicPr>
        <p:blipFill>
          <a:blip r:embed="rId2" cstate="print"/>
          <a:stretch>
            <a:fillRect/>
          </a:stretch>
        </p:blipFill>
        <p:spPr>
          <a:xfrm>
            <a:off x="6781800" y="6096000"/>
            <a:ext cx="1857459" cy="522295"/>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172200" y="6191250"/>
            <a:ext cx="2476500" cy="476250"/>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Randomizing Social Network: a Spectrum Preserving Approach, SDM08</a:t>
            </a:r>
            <a:endParaRPr lang="en-US"/>
          </a:p>
        </p:txBody>
      </p:sp>
      <p:sp>
        <p:nvSpPr>
          <p:cNvPr id="7" name="Slide Number Placeholder 6"/>
          <p:cNvSpPr>
            <a:spLocks noGrp="1"/>
          </p:cNvSpPr>
          <p:nvPr>
            <p:ph type="sldNum" sz="quarter" idx="12"/>
          </p:nvPr>
        </p:nvSpPr>
        <p:spPr/>
        <p:txBody>
          <a:bodyPr/>
          <a:lstStyle/>
          <a:p>
            <a:fld id="{D36B838D-CEA3-4BBD-80CA-C21BFC8B97C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a:xfrm>
            <a:off x="6172200" y="6191250"/>
            <a:ext cx="2476500" cy="476250"/>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r>
              <a:rPr lang="en-US" smtClean="0"/>
              <a:t>Randomizing Social Network: a Spectrum Preserving Approach, SDM08</a:t>
            </a:r>
            <a:endParaRPr lang="en-US"/>
          </a:p>
        </p:txBody>
      </p:sp>
      <p:sp>
        <p:nvSpPr>
          <p:cNvPr id="9" name="Slide Number Placeholder 8"/>
          <p:cNvSpPr>
            <a:spLocks noGrp="1"/>
          </p:cNvSpPr>
          <p:nvPr>
            <p:ph type="sldNum" sz="quarter" idx="12"/>
          </p:nvPr>
        </p:nvSpPr>
        <p:spPr/>
        <p:txBody>
          <a:bodyPr/>
          <a:lstStyle/>
          <a:p>
            <a:fld id="{D36B838D-CEA3-4BBD-80CA-C21BFC8B97C1}"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172200" y="6191250"/>
            <a:ext cx="2476500" cy="476250"/>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dirty="0" smtClean="0"/>
              <a:t>PAKDD 2011</a:t>
            </a:r>
            <a:endParaRPr lang="en-US" dirty="0"/>
          </a:p>
        </p:txBody>
      </p:sp>
      <p:sp>
        <p:nvSpPr>
          <p:cNvPr id="5" name="Slide Number Placeholder 4"/>
          <p:cNvSpPr>
            <a:spLocks noGrp="1"/>
          </p:cNvSpPr>
          <p:nvPr>
            <p:ph type="sldNum" sz="quarter" idx="12"/>
          </p:nvPr>
        </p:nvSpPr>
        <p:spPr/>
        <p:txBody>
          <a:bodyPr/>
          <a:lstStyle/>
          <a:p>
            <a:fld id="{D36B838D-CEA3-4BBD-80CA-C21BFC8B97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172200" y="6191250"/>
            <a:ext cx="2476500" cy="476250"/>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dirty="0" smtClean="0"/>
              <a:t>PAKDD 2011</a:t>
            </a:r>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a:t>
            </a:fld>
            <a:endParaRPr lang="en-US"/>
          </a:p>
        </p:txBody>
      </p:sp>
      <p:pic>
        <p:nvPicPr>
          <p:cNvPr id="5" name="Picture 4" descr="nju.png"/>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8267700" y="6271260"/>
            <a:ext cx="723900" cy="434340"/>
          </a:xfrm>
          <a:prstGeom prst="rect">
            <a:avLst/>
          </a:prstGeom>
          <a:noFill/>
        </p:spPr>
      </p:pic>
      <p:pic>
        <p:nvPicPr>
          <p:cNvPr id="6" name="Picture 5" descr="uncc.gif"/>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7239000" y="6332220"/>
            <a:ext cx="1002030" cy="2209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dirty="0" smtClean="0"/>
              <a:t>PAKDD 2011</a:t>
            </a:r>
            <a:endParaRPr lang="en-US" dirty="0"/>
          </a:p>
        </p:txBody>
      </p:sp>
      <p:sp>
        <p:nvSpPr>
          <p:cNvPr id="7" name="Slide Number Placeholder 6"/>
          <p:cNvSpPr>
            <a:spLocks noGrp="1"/>
          </p:cNvSpPr>
          <p:nvPr>
            <p:ph type="sldNum" sz="quarter" idx="12"/>
          </p:nvPr>
        </p:nvSpPr>
        <p:spPr/>
        <p:txBody>
          <a:bodyPr/>
          <a:lstStyle/>
          <a:p>
            <a:fld id="{D36B838D-CEA3-4BBD-80CA-C21BFC8B97C1}"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72200" y="6191250"/>
            <a:ext cx="2476500" cy="476250"/>
          </a:xfrm>
          <a:prstGeom prst="rect">
            <a:avLst/>
          </a:prstGeom>
        </p:spPr>
        <p:txBody>
          <a:bodyPr/>
          <a:lstStyle/>
          <a:p>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dirty="0" smtClean="0"/>
              <a:t>PAKDD 2011</a:t>
            </a:r>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D36B838D-CEA3-4BBD-80CA-C21BFC8B97C1}"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Randomizing Social Network: a Spectrum Preserving Approach, SDM08</a:t>
            </a:r>
            <a:endParaRPr lang="en-US"/>
          </a:p>
        </p:txBody>
      </p:sp>
      <p:sp>
        <p:nvSpPr>
          <p:cNvPr id="6" name="Slide Number Placeholder 5"/>
          <p:cNvSpPr>
            <a:spLocks noGrp="1"/>
          </p:cNvSpPr>
          <p:nvPr>
            <p:ph type="sldNum" sz="quarter" idx="12"/>
          </p:nvPr>
        </p:nvSpPr>
        <p:spPr/>
        <p:txBody>
          <a:bodyPr/>
          <a:lstStyle/>
          <a:p>
            <a:fld id="{D36B838D-CEA3-4BBD-80CA-C21BFC8B97C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172200" y="6191250"/>
            <a:ext cx="2476500" cy="476250"/>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Randomizing Social Network: a Spectrum Preserving Approach, SDM08</a:t>
            </a:r>
            <a:endParaRPr lang="en-US"/>
          </a:p>
        </p:txBody>
      </p:sp>
      <p:sp>
        <p:nvSpPr>
          <p:cNvPr id="6" name="Slide Number Placeholder 5"/>
          <p:cNvSpPr>
            <a:spLocks noGrp="1"/>
          </p:cNvSpPr>
          <p:nvPr>
            <p:ph type="sldNum" sz="quarter" idx="12"/>
          </p:nvPr>
        </p:nvSpPr>
        <p:spPr/>
        <p:txBody>
          <a:bodyPr/>
          <a:lstStyle/>
          <a:p>
            <a:fld id="{D36B838D-CEA3-4BBD-80CA-C21BFC8B97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36B838D-CEA3-4BBD-80CA-C21BFC8B97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84"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32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oleObject" Target="../embeddings/oleObject3.bin"/><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comments" Target="../comments/comment2.xml"/><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oleObject" Target="../embeddings/oleObject4.bin"/><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comments" Target="../comments/comment3.xml"/></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22.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png"/><Relationship Id="rId7"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comments" Target="../comments/comment4.xml"/><Relationship Id="rId4" Type="http://schemas.openxmlformats.org/officeDocument/2006/relationships/image" Target="../media/image31.png"/><Relationship Id="rId9"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6.bin"/><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comments" Target="../comments/comment6.xml"/><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33400" y="3886200"/>
            <a:ext cx="8001000" cy="838200"/>
          </a:xfrm>
        </p:spPr>
        <p:txBody>
          <a:bodyPr>
            <a:normAutofit/>
          </a:bodyPr>
          <a:lstStyle/>
          <a:p>
            <a:r>
              <a:rPr lang="en-US" dirty="0" err="1" smtClean="0">
                <a:solidFill>
                  <a:schemeClr val="tx1"/>
                </a:solidFill>
              </a:rPr>
              <a:t>Leting</a:t>
            </a:r>
            <a:r>
              <a:rPr lang="en-US" dirty="0" smtClean="0">
                <a:solidFill>
                  <a:schemeClr val="tx1"/>
                </a:solidFill>
              </a:rPr>
              <a:t> Wu, </a:t>
            </a:r>
            <a:r>
              <a:rPr lang="en-US" dirty="0" err="1" smtClean="0">
                <a:solidFill>
                  <a:schemeClr val="tx1"/>
                </a:solidFill>
              </a:rPr>
              <a:t>Xiaowei</a:t>
            </a:r>
            <a:r>
              <a:rPr lang="en-US" dirty="0" smtClean="0">
                <a:solidFill>
                  <a:schemeClr val="tx1"/>
                </a:solidFill>
              </a:rPr>
              <a:t> Ying, </a:t>
            </a:r>
            <a:r>
              <a:rPr lang="en-US" dirty="0" err="1" smtClean="0">
                <a:solidFill>
                  <a:srgbClr val="C00000"/>
                </a:solidFill>
              </a:rPr>
              <a:t>Xintao</a:t>
            </a:r>
            <a:r>
              <a:rPr lang="en-US" dirty="0" smtClean="0">
                <a:solidFill>
                  <a:srgbClr val="C00000"/>
                </a:solidFill>
              </a:rPr>
              <a:t> Wu </a:t>
            </a:r>
            <a:r>
              <a:rPr lang="en-US" dirty="0" smtClean="0">
                <a:solidFill>
                  <a:schemeClr val="tx1"/>
                </a:solidFill>
              </a:rPr>
              <a:t>and </a:t>
            </a:r>
            <a:r>
              <a:rPr lang="en-US" dirty="0" err="1" smtClean="0">
                <a:solidFill>
                  <a:schemeClr val="tx1"/>
                </a:solidFill>
              </a:rPr>
              <a:t>Zhi-Hua</a:t>
            </a:r>
            <a:r>
              <a:rPr lang="en-US" dirty="0" smtClean="0">
                <a:solidFill>
                  <a:schemeClr val="tx1"/>
                </a:solidFill>
              </a:rPr>
              <a:t> Zhou</a:t>
            </a:r>
          </a:p>
        </p:txBody>
      </p:sp>
      <p:sp>
        <p:nvSpPr>
          <p:cNvPr id="3" name="Footer Placeholder 2"/>
          <p:cNvSpPr>
            <a:spLocks noGrp="1"/>
          </p:cNvSpPr>
          <p:nvPr>
            <p:ph type="ftr" sz="quarter" idx="11"/>
          </p:nvPr>
        </p:nvSpPr>
        <p:spPr/>
        <p:txBody>
          <a:bodyPr/>
          <a:lstStyle/>
          <a:p>
            <a:r>
              <a:rPr lang="en-US" dirty="0" smtClean="0"/>
              <a:t>IJCAI 2011</a:t>
            </a:r>
            <a:endParaRPr lang="en-US" dirty="0"/>
          </a:p>
        </p:txBody>
      </p:sp>
      <p:sp>
        <p:nvSpPr>
          <p:cNvPr id="4" name="Title 3"/>
          <p:cNvSpPr>
            <a:spLocks noGrp="1"/>
          </p:cNvSpPr>
          <p:nvPr>
            <p:ph type="ctrTitle"/>
          </p:nvPr>
        </p:nvSpPr>
        <p:spPr>
          <a:xfrm>
            <a:off x="304800" y="1505930"/>
            <a:ext cx="8534400" cy="1470025"/>
          </a:xfrm>
        </p:spPr>
        <p:txBody>
          <a:bodyPr>
            <a:normAutofit fontScale="90000"/>
          </a:bodyPr>
          <a:lstStyle/>
          <a:p>
            <a:r>
              <a:rPr lang="en-US" b="1" dirty="0" smtClean="0"/>
              <a:t>Line Orthogonality in Adjacency </a:t>
            </a:r>
            <a:r>
              <a:rPr lang="en-US" b="1" dirty="0" err="1" smtClean="0"/>
              <a:t>Eigenspace</a:t>
            </a:r>
            <a:r>
              <a:rPr lang="en-US" b="1" dirty="0" smtClean="0"/>
              <a:t> </a:t>
            </a:r>
            <a:br>
              <a:rPr lang="en-US" b="1" dirty="0" smtClean="0"/>
            </a:br>
            <a:r>
              <a:rPr lang="en-US" b="1" dirty="0" smtClean="0"/>
              <a:t>with Application to Community Partition</a:t>
            </a:r>
            <a:endParaRPr lang="en-US" b="1" dirty="0"/>
          </a:p>
        </p:txBody>
      </p:sp>
      <p:sp>
        <p:nvSpPr>
          <p:cNvPr id="5" name="Slide Number Placeholder 4"/>
          <p:cNvSpPr>
            <a:spLocks noGrp="1"/>
          </p:cNvSpPr>
          <p:nvPr>
            <p:ph type="sldNum" sz="quarter" idx="12"/>
          </p:nvPr>
        </p:nvSpPr>
        <p:spPr/>
        <p:txBody>
          <a:bodyPr/>
          <a:lstStyle/>
          <a:p>
            <a:fld id="{D36B838D-CEA3-4BBD-80CA-C21BFC8B97C1}" type="slidenum">
              <a:rPr lang="en-US" smtClean="0"/>
              <a:pPr/>
              <a:t>1</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advTm="30280"/>
    </mc:Choice>
    <mc:Fallback>
      <p:transition spd="slow" advTm="3028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Adjacency </a:t>
            </a:r>
            <a:r>
              <a:rPr lang="en-US" dirty="0" err="1" smtClean="0"/>
              <a:t>Eigenspace</a:t>
            </a:r>
            <a:endParaRPr lang="en-US" dirty="0"/>
          </a:p>
        </p:txBody>
      </p:sp>
      <p:sp>
        <p:nvSpPr>
          <p:cNvPr id="3" name="Content Placeholder 2"/>
          <p:cNvSpPr>
            <a:spLocks noGrp="1"/>
          </p:cNvSpPr>
          <p:nvPr>
            <p:ph sz="quarter" idx="1"/>
          </p:nvPr>
        </p:nvSpPr>
        <p:spPr>
          <a:noFill/>
        </p:spPr>
        <p:txBody>
          <a:bodyPr>
            <a:normAutofit/>
          </a:bodyPr>
          <a:lstStyle/>
          <a:p>
            <a:pPr marL="228600" lvl="1">
              <a:spcBef>
                <a:spcPts val="0"/>
              </a:spcBef>
              <a:spcAft>
                <a:spcPts val="1200"/>
              </a:spcAft>
            </a:pPr>
            <a:r>
              <a:rPr lang="en-US" sz="2400" dirty="0" smtClean="0"/>
              <a:t>           :  : A graph with </a:t>
            </a:r>
            <a:r>
              <a:rPr lang="en-US" sz="2400" i="1" dirty="0" smtClean="0"/>
              <a:t>n</a:t>
            </a:r>
            <a:r>
              <a:rPr lang="en-US" sz="2400" dirty="0" smtClean="0"/>
              <a:t> nodes and </a:t>
            </a:r>
            <a:r>
              <a:rPr lang="en-US" sz="2400" i="1" dirty="0" smtClean="0"/>
              <a:t>m </a:t>
            </a:r>
            <a:r>
              <a:rPr lang="en-US" sz="2400" dirty="0" smtClean="0"/>
              <a:t>edges that is </a:t>
            </a:r>
            <a:r>
              <a:rPr lang="en-US" sz="2400" u="sng" dirty="0" smtClean="0"/>
              <a:t>undirected</a:t>
            </a:r>
            <a:r>
              <a:rPr lang="en-US" sz="2400" dirty="0" smtClean="0"/>
              <a:t>, </a:t>
            </a:r>
            <a:r>
              <a:rPr lang="en-US" sz="2400" u="sng" dirty="0" smtClean="0"/>
              <a:t>un-weighted</a:t>
            </a:r>
            <a:r>
              <a:rPr lang="en-US" sz="2400" dirty="0" smtClean="0"/>
              <a:t>, </a:t>
            </a:r>
            <a:r>
              <a:rPr lang="en-US" sz="2400" u="sng" dirty="0" smtClean="0"/>
              <a:t>unsigned</a:t>
            </a:r>
            <a:r>
              <a:rPr lang="en-US" sz="2400" dirty="0" smtClean="0"/>
              <a:t>, and without considering link/node attribute information;</a:t>
            </a:r>
          </a:p>
          <a:p>
            <a:pPr marL="228600" lvl="1">
              <a:spcBef>
                <a:spcPts val="0"/>
              </a:spcBef>
              <a:spcAft>
                <a:spcPts val="1200"/>
              </a:spcAft>
            </a:pPr>
            <a:r>
              <a:rPr lang="en-US" sz="2400" dirty="0" smtClean="0">
                <a:solidFill>
                  <a:srgbClr val="C00000"/>
                </a:solidFill>
              </a:rPr>
              <a:t>Adjacency Matrix </a:t>
            </a:r>
            <a:r>
              <a:rPr lang="en-US" sz="2400" i="1" dirty="0" smtClean="0">
                <a:solidFill>
                  <a:srgbClr val="C00000"/>
                </a:solidFill>
              </a:rPr>
              <a:t>A</a:t>
            </a:r>
            <a:r>
              <a:rPr lang="en-US" sz="2400" dirty="0" smtClean="0">
                <a:solidFill>
                  <a:srgbClr val="C00000"/>
                </a:solidFill>
              </a:rPr>
              <a:t> (symmetric)</a:t>
            </a:r>
          </a:p>
          <a:p>
            <a:pPr marL="1874520" lvl="7">
              <a:spcBef>
                <a:spcPts val="0"/>
              </a:spcBef>
              <a:spcAft>
                <a:spcPts val="1200"/>
              </a:spcAft>
            </a:pPr>
            <a:endParaRPr lang="en-US" sz="1400" dirty="0" smtClean="0"/>
          </a:p>
          <a:p>
            <a:pPr marL="228600" lvl="1">
              <a:spcBef>
                <a:spcPts val="1200"/>
              </a:spcBef>
              <a:spcAft>
                <a:spcPts val="1200"/>
              </a:spcAft>
            </a:pPr>
            <a:r>
              <a:rPr lang="en-US" sz="2400" dirty="0" smtClean="0"/>
              <a:t> </a:t>
            </a:r>
            <a:r>
              <a:rPr lang="en-US" sz="2400" dirty="0" smtClean="0">
                <a:solidFill>
                  <a:srgbClr val="C00000"/>
                </a:solidFill>
              </a:rPr>
              <a:t>Adjacency </a:t>
            </a:r>
            <a:r>
              <a:rPr lang="en-US" sz="2400" dirty="0" err="1" smtClean="0">
                <a:solidFill>
                  <a:srgbClr val="C00000"/>
                </a:solidFill>
              </a:rPr>
              <a:t>Eigenspace</a:t>
            </a:r>
            <a:endParaRPr lang="en-US" sz="2400" dirty="0" smtClean="0">
              <a:solidFill>
                <a:srgbClr val="C00000"/>
              </a:solidFill>
            </a:endParaRPr>
          </a:p>
          <a:p>
            <a:pPr marL="1874520" lvl="7">
              <a:spcBef>
                <a:spcPts val="1200"/>
              </a:spcBef>
              <a:spcAft>
                <a:spcPts val="1200"/>
              </a:spcAft>
            </a:pPr>
            <a:endParaRPr lang="en-US" sz="1400" dirty="0" smtClean="0"/>
          </a:p>
          <a:p>
            <a:pPr marL="228600" lvl="1">
              <a:spcBef>
                <a:spcPts val="1200"/>
              </a:spcBef>
              <a:spcAft>
                <a:spcPts val="1200"/>
              </a:spcAft>
            </a:pPr>
            <a:r>
              <a:rPr lang="en-US" sz="2400" dirty="0" smtClean="0">
                <a:solidFill>
                  <a:srgbClr val="C00000"/>
                </a:solidFill>
              </a:rPr>
              <a:t>Spectral coordinate</a:t>
            </a:r>
            <a:endParaRPr lang="en-US" sz="2400" dirty="0" smtClean="0"/>
          </a:p>
          <a:p>
            <a:pPr marL="228600" lvl="1">
              <a:spcBef>
                <a:spcPts val="1200"/>
              </a:spcBef>
              <a:spcAft>
                <a:spcPts val="1200"/>
              </a:spcAft>
            </a:pPr>
            <a:endParaRPr lang="en-US" sz="2400" dirty="0" smtClean="0"/>
          </a:p>
          <a:p>
            <a:pPr marL="228600" lvl="1">
              <a:spcBef>
                <a:spcPts val="1200"/>
              </a:spcBef>
              <a:spcAft>
                <a:spcPts val="1200"/>
              </a:spcAft>
            </a:pPr>
            <a:endParaRPr lang="en-US" sz="2400" dirty="0" smtClean="0"/>
          </a:p>
          <a:p>
            <a:pPr marL="1874520" lvl="7">
              <a:spcBef>
                <a:spcPts val="1200"/>
              </a:spcBef>
              <a:spcAft>
                <a:spcPts val="1200"/>
              </a:spcAft>
            </a:pPr>
            <a:endParaRPr lang="en-US" sz="1400" dirty="0" smtClean="0"/>
          </a:p>
          <a:p>
            <a:pPr marL="228600" lvl="1">
              <a:spcBef>
                <a:spcPts val="1200"/>
              </a:spcBef>
              <a:spcAft>
                <a:spcPts val="1200"/>
              </a:spcAft>
              <a:buNone/>
            </a:pPr>
            <a:endParaRPr lang="en-US" sz="2400" dirty="0" smtClean="0"/>
          </a:p>
        </p:txBody>
      </p:sp>
      <p:pic>
        <p:nvPicPr>
          <p:cNvPr id="1241092" name="Picture 4"/>
          <p:cNvPicPr>
            <a:picLocks noChangeAspect="1" noChangeArrowheads="1"/>
          </p:cNvPicPr>
          <p:nvPr/>
        </p:nvPicPr>
        <p:blipFill>
          <a:blip r:embed="rId4" cstate="print"/>
          <a:srcRect/>
          <a:stretch>
            <a:fillRect/>
          </a:stretch>
        </p:blipFill>
        <p:spPr bwMode="auto">
          <a:xfrm>
            <a:off x="1295400" y="1524000"/>
            <a:ext cx="762000" cy="300038"/>
          </a:xfrm>
          <a:prstGeom prst="rect">
            <a:avLst/>
          </a:prstGeom>
          <a:noFill/>
          <a:ln w="9525">
            <a:noFill/>
            <a:miter lim="800000"/>
            <a:headEnd/>
            <a:tailEnd/>
          </a:ln>
        </p:spPr>
      </p:pic>
      <p:pic>
        <p:nvPicPr>
          <p:cNvPr id="1241096" name="Picture 8"/>
          <p:cNvPicPr>
            <a:picLocks noChangeAspect="1" noChangeArrowheads="1"/>
          </p:cNvPicPr>
          <p:nvPr/>
        </p:nvPicPr>
        <p:blipFill>
          <a:blip r:embed="rId5" cstate="print"/>
          <a:srcRect/>
          <a:stretch>
            <a:fillRect/>
          </a:stretch>
        </p:blipFill>
        <p:spPr bwMode="auto">
          <a:xfrm>
            <a:off x="1676400" y="3200400"/>
            <a:ext cx="5667375" cy="390525"/>
          </a:xfrm>
          <a:prstGeom prst="rect">
            <a:avLst/>
          </a:prstGeom>
          <a:noFill/>
          <a:ln w="9525">
            <a:noFill/>
            <a:miter lim="800000"/>
            <a:headEnd/>
            <a:tailEnd/>
          </a:ln>
        </p:spPr>
      </p:pic>
      <p:sp>
        <p:nvSpPr>
          <p:cNvPr id="8" name="Slide Number Placeholder 3"/>
          <p:cNvSpPr>
            <a:spLocks noGrp="1"/>
          </p:cNvSpPr>
          <p:nvPr>
            <p:ph type="sldNum" sz="quarter" idx="4294967295"/>
          </p:nvPr>
        </p:nvSpPr>
        <p:spPr>
          <a:xfrm>
            <a:off x="146050" y="6210300"/>
            <a:ext cx="457200" cy="457200"/>
          </a:xfrm>
          <a:prstGeom prst="ellipse">
            <a:avLst/>
          </a:prstGeom>
        </p:spPr>
        <p:txBody>
          <a:bodyPr/>
          <a:lstStyle/>
          <a:p>
            <a:pPr>
              <a:defRPr/>
            </a:pPr>
            <a:fld id="{AFA49EA7-EA9A-4A47-8661-9359EE1CE6B1}" type="slidenum">
              <a:rPr lang="en-US" smtClean="0"/>
              <a:pPr>
                <a:defRPr/>
              </a:pPr>
              <a:t>2</a:t>
            </a:fld>
            <a:endParaRPr lang="en-US" dirty="0"/>
          </a:p>
        </p:txBody>
      </p:sp>
      <p:pic>
        <p:nvPicPr>
          <p:cNvPr id="9" name="Picture 3"/>
          <p:cNvPicPr>
            <a:picLocks noChangeAspect="1" noChangeArrowheads="1"/>
          </p:cNvPicPr>
          <p:nvPr/>
        </p:nvPicPr>
        <p:blipFill>
          <a:blip r:embed="rId6" cstate="print"/>
          <a:srcRect/>
          <a:stretch>
            <a:fillRect/>
          </a:stretch>
        </p:blipFill>
        <p:spPr bwMode="auto">
          <a:xfrm>
            <a:off x="3886200" y="3810000"/>
            <a:ext cx="3714750" cy="342900"/>
          </a:xfrm>
          <a:prstGeom prst="rect">
            <a:avLst/>
          </a:prstGeom>
          <a:noFill/>
          <a:ln w="9525">
            <a:noFill/>
            <a:miter lim="800000"/>
            <a:headEnd/>
            <a:tailEnd/>
          </a:ln>
        </p:spPr>
      </p:pic>
      <p:sp>
        <p:nvSpPr>
          <p:cNvPr id="19" name="Rounded Rectangle 18"/>
          <p:cNvSpPr>
            <a:spLocks noChangeAspect="1"/>
          </p:cNvSpPr>
          <p:nvPr/>
        </p:nvSpPr>
        <p:spPr>
          <a:xfrm>
            <a:off x="4038600" y="5334000"/>
            <a:ext cx="2990850" cy="404812"/>
          </a:xfrm>
          <a:prstGeom prst="roundRect">
            <a:avLst/>
          </a:prstGeom>
          <a:noFill/>
          <a:ln w="25400" cmpd="sng">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20" name="Object 4"/>
          <p:cNvGraphicFramePr>
            <a:graphicFrameLocks noChangeAspect="1"/>
          </p:cNvGraphicFramePr>
          <p:nvPr/>
        </p:nvGraphicFramePr>
        <p:xfrm>
          <a:off x="4038600" y="4495800"/>
          <a:ext cx="3244850" cy="1955800"/>
        </p:xfrm>
        <a:graphic>
          <a:graphicData uri="http://schemas.openxmlformats.org/presentationml/2006/ole">
            <p:oleObj spid="_x0000_s76802" name="Equation" r:id="rId7" imgW="1854000" imgH="1117440" progId="Equation.3">
              <p:embed/>
            </p:oleObj>
          </a:graphicData>
        </a:graphic>
      </p:graphicFrame>
      <p:graphicFrame>
        <p:nvGraphicFramePr>
          <p:cNvPr id="76803" name="Object 3"/>
          <p:cNvGraphicFramePr>
            <a:graphicFrameLocks noChangeAspect="1"/>
          </p:cNvGraphicFramePr>
          <p:nvPr/>
        </p:nvGraphicFramePr>
        <p:xfrm>
          <a:off x="1143000" y="5334000"/>
          <a:ext cx="2352675" cy="427038"/>
        </p:xfrm>
        <a:graphic>
          <a:graphicData uri="http://schemas.openxmlformats.org/presentationml/2006/ole">
            <p:oleObj spid="_x0000_s76803" name="Equation" r:id="rId8" imgW="1257120" imgH="22860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a:t>
            </a:r>
            <a:r>
              <a:rPr lang="en-US" dirty="0" err="1" smtClean="0"/>
              <a:t>Orthogonality</a:t>
            </a:r>
            <a:r>
              <a:rPr lang="en-US" dirty="0" smtClean="0"/>
              <a:t> </a:t>
            </a:r>
            <a:endParaRPr lang="en-US" dirty="0"/>
          </a:p>
        </p:txBody>
      </p:sp>
      <p:sp>
        <p:nvSpPr>
          <p:cNvPr id="3" name="Content Placeholder 2"/>
          <p:cNvSpPr>
            <a:spLocks noGrp="1"/>
          </p:cNvSpPr>
          <p:nvPr>
            <p:ph sz="quarter" idx="1"/>
          </p:nvPr>
        </p:nvSpPr>
        <p:spPr>
          <a:xfrm>
            <a:off x="914400" y="1447800"/>
            <a:ext cx="7772400" cy="4876800"/>
          </a:xfrm>
        </p:spPr>
        <p:txBody>
          <a:bodyPr>
            <a:normAutofit lnSpcReduction="10000"/>
          </a:bodyPr>
          <a:lstStyle/>
          <a:p>
            <a:r>
              <a:rPr lang="en-US" dirty="0" smtClean="0"/>
              <a:t>Two recent works observed that nodes projected into the adjacency </a:t>
            </a:r>
            <a:r>
              <a:rPr lang="en-US" dirty="0" err="1" smtClean="0"/>
              <a:t>eigenspace</a:t>
            </a:r>
            <a:r>
              <a:rPr lang="en-US" dirty="0" smtClean="0"/>
              <a:t> exhibit an orthogonal line pattern. </a:t>
            </a:r>
          </a:p>
          <a:p>
            <a:pPr lvl="1"/>
            <a:r>
              <a:rPr lang="en-US" dirty="0" err="1" smtClean="0"/>
              <a:t>EigenSpokes</a:t>
            </a:r>
            <a:r>
              <a:rPr lang="en-US" dirty="0" smtClean="0"/>
              <a:t> pattern </a:t>
            </a:r>
            <a:r>
              <a:rPr lang="en-US" sz="1600" dirty="0" smtClean="0"/>
              <a:t>[</a:t>
            </a:r>
            <a:r>
              <a:rPr lang="en-US" sz="1600" dirty="0" err="1" smtClean="0"/>
              <a:t>Prakash</a:t>
            </a:r>
            <a:r>
              <a:rPr lang="en-US" sz="1600" dirty="0" smtClean="0"/>
              <a:t> </a:t>
            </a:r>
            <a:r>
              <a:rPr lang="en-US" sz="1600" i="1" dirty="0" smtClean="0"/>
              <a:t>et al., </a:t>
            </a:r>
            <a:r>
              <a:rPr lang="en-US" sz="1600" dirty="0" smtClean="0"/>
              <a:t>2010]</a:t>
            </a:r>
            <a:r>
              <a:rPr lang="en-US" dirty="0" smtClean="0"/>
              <a:t>:</a:t>
            </a:r>
          </a:p>
          <a:p>
            <a:pPr marL="576263" lvl="2">
              <a:buNone/>
            </a:pPr>
            <a:r>
              <a:rPr lang="en-US" dirty="0" smtClean="0"/>
              <a:t>	</a:t>
            </a:r>
            <a:r>
              <a:rPr lang="en-US" dirty="0" smtClean="0">
                <a:solidFill>
                  <a:srgbClr val="C00000"/>
                </a:solidFill>
              </a:rPr>
              <a:t>Lines neatly align along specific axes  </a:t>
            </a:r>
            <a:r>
              <a:rPr lang="en-US" dirty="0" smtClean="0"/>
              <a:t>--- </a:t>
            </a:r>
            <a:r>
              <a:rPr lang="en-US" dirty="0" err="1" smtClean="0"/>
              <a:t>EigenSpokes</a:t>
            </a:r>
            <a:r>
              <a:rPr lang="en-US" dirty="0" smtClean="0"/>
              <a:t> are associated with the presence of tightly-knit communities in the very sparse graph</a:t>
            </a:r>
          </a:p>
          <a:p>
            <a:pPr lvl="1"/>
            <a:r>
              <a:rPr lang="en-US" dirty="0" smtClean="0"/>
              <a:t>k-community graph </a:t>
            </a:r>
            <a:r>
              <a:rPr lang="en-US" sz="1600" dirty="0" smtClean="0"/>
              <a:t>[Ying and Wu, 2009]</a:t>
            </a:r>
            <a:r>
              <a:rPr lang="en-US" dirty="0" smtClean="0"/>
              <a:t>:</a:t>
            </a:r>
          </a:p>
          <a:p>
            <a:pPr marL="576263" lvl="2">
              <a:buNone/>
            </a:pPr>
            <a:r>
              <a:rPr lang="en-US" dirty="0" smtClean="0"/>
              <a:t>	There exist k quasi-orthogonal lines (</a:t>
            </a:r>
            <a:r>
              <a:rPr lang="en-US" dirty="0" smtClean="0">
                <a:solidFill>
                  <a:srgbClr val="C00000"/>
                </a:solidFill>
              </a:rPr>
              <a:t>not necessarily axes aligned</a:t>
            </a:r>
            <a:r>
              <a:rPr lang="en-US" dirty="0" smtClean="0"/>
              <a:t>)  in the adjacency </a:t>
            </a:r>
            <a:r>
              <a:rPr lang="en-US" dirty="0" err="1" smtClean="0"/>
              <a:t>eigenspace</a:t>
            </a:r>
            <a:r>
              <a:rPr lang="en-US" dirty="0" smtClean="0"/>
              <a:t> of a graph with k well structured communities</a:t>
            </a:r>
          </a:p>
          <a:p>
            <a:pPr>
              <a:buNone/>
            </a:pPr>
            <a:r>
              <a:rPr lang="en-US" i="1" dirty="0" smtClean="0">
                <a:solidFill>
                  <a:srgbClr val="C00000"/>
                </a:solidFill>
              </a:rPr>
              <a:t>	</a:t>
            </a:r>
          </a:p>
        </p:txBody>
      </p:sp>
      <p:sp>
        <p:nvSpPr>
          <p:cNvPr id="4" name="Slide Number Placeholder 3"/>
          <p:cNvSpPr>
            <a:spLocks noGrp="1"/>
          </p:cNvSpPr>
          <p:nvPr>
            <p:ph type="sldNum" sz="quarter" idx="12"/>
          </p:nvPr>
        </p:nvSpPr>
        <p:spPr/>
        <p:txBody>
          <a:bodyPr/>
          <a:lstStyle/>
          <a:p>
            <a:fld id="{D36B838D-CEA3-4BBD-80CA-C21BFC8B97C1}" type="slidenum">
              <a:rPr lang="en-US" smtClean="0"/>
              <a:pPr/>
              <a:t>3</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linds(horizontal)">
                                      <p:cBhvr>
                                        <p:cTn id="15" dur="500"/>
                                        <p:tgtEl>
                                          <p:spTgt spid="3">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smtClean="0"/>
              <a:t>Line </a:t>
            </a:r>
            <a:r>
              <a:rPr lang="en-US" dirty="0" err="1" smtClean="0"/>
              <a:t>Orthogonlity</a:t>
            </a:r>
            <a:endParaRPr lang="en-US" dirty="0"/>
          </a:p>
        </p:txBody>
      </p:sp>
      <p:sp>
        <p:nvSpPr>
          <p:cNvPr id="4" name="Slide Number Placeholder 3"/>
          <p:cNvSpPr>
            <a:spLocks noGrp="1"/>
          </p:cNvSpPr>
          <p:nvPr>
            <p:ph type="sldNum" sz="quarter" idx="4294967295"/>
          </p:nvPr>
        </p:nvSpPr>
        <p:spPr>
          <a:xfrm>
            <a:off x="146050" y="6210300"/>
            <a:ext cx="457200" cy="457200"/>
          </a:xfrm>
          <a:prstGeom prst="ellipse">
            <a:avLst/>
          </a:prstGeom>
        </p:spPr>
        <p:txBody>
          <a:bodyPr/>
          <a:lstStyle/>
          <a:p>
            <a:pPr>
              <a:defRPr/>
            </a:pPr>
            <a:fld id="{D7C53D3B-EAC3-4904-A3AE-668D8393279C}" type="slidenum">
              <a:rPr lang="en-US"/>
              <a:pPr>
                <a:defRPr/>
              </a:pPr>
              <a:t>4</a:t>
            </a:fld>
            <a:endParaRPr lang="en-US" dirty="0"/>
          </a:p>
        </p:txBody>
      </p:sp>
      <p:pic>
        <p:nvPicPr>
          <p:cNvPr id="352258" name="Picture 2"/>
          <p:cNvPicPr>
            <a:picLocks noChangeAspect="1" noChangeArrowheads="1"/>
          </p:cNvPicPr>
          <p:nvPr/>
        </p:nvPicPr>
        <p:blipFill>
          <a:blip r:embed="rId3" cstate="print">
            <a:lum bright="-26000" contrast="54000"/>
          </a:blip>
          <a:srcRect/>
          <a:stretch>
            <a:fillRect/>
          </a:stretch>
        </p:blipFill>
        <p:spPr bwMode="auto">
          <a:xfrm>
            <a:off x="4572000" y="1752600"/>
            <a:ext cx="3200400" cy="3280498"/>
          </a:xfrm>
          <a:prstGeom prst="rect">
            <a:avLst/>
          </a:prstGeom>
          <a:noFill/>
          <a:ln w="9525">
            <a:noFill/>
            <a:miter lim="800000"/>
            <a:headEnd/>
            <a:tailEnd/>
          </a:ln>
        </p:spPr>
      </p:pic>
      <p:pic>
        <p:nvPicPr>
          <p:cNvPr id="484360" name="Content Placeholder 4" descr="polbook.jpg"/>
          <p:cNvPicPr>
            <a:picLocks noChangeAspect="1"/>
          </p:cNvPicPr>
          <p:nvPr/>
        </p:nvPicPr>
        <p:blipFill>
          <a:blip r:embed="rId4" cstate="print"/>
          <a:srcRect/>
          <a:stretch>
            <a:fillRect/>
          </a:stretch>
        </p:blipFill>
        <p:spPr bwMode="auto">
          <a:xfrm>
            <a:off x="914400" y="1828800"/>
            <a:ext cx="2925762" cy="2925762"/>
          </a:xfrm>
          <a:prstGeom prst="rect">
            <a:avLst/>
          </a:prstGeom>
          <a:noFill/>
          <a:ln w="9525">
            <a:solidFill>
              <a:srgbClr val="0A5E0C"/>
            </a:solidFill>
            <a:miter lim="800000"/>
            <a:headEnd/>
            <a:tailEnd/>
          </a:ln>
        </p:spPr>
      </p:pic>
      <p:sp>
        <p:nvSpPr>
          <p:cNvPr id="8" name="Content Placeholder 2"/>
          <p:cNvSpPr>
            <a:spLocks noGrp="1"/>
          </p:cNvSpPr>
          <p:nvPr>
            <p:ph sz="quarter" idx="1"/>
          </p:nvPr>
        </p:nvSpPr>
        <p:spPr>
          <a:xfrm>
            <a:off x="914400" y="1447800"/>
            <a:ext cx="7772400" cy="5105400"/>
          </a:xfrm>
          <a:noFill/>
        </p:spPr>
        <p:txBody>
          <a:bodyPr>
            <a:normAutofit/>
          </a:bodyPr>
          <a:lstStyle/>
          <a:p>
            <a:pPr marL="346075" indent="-346075" algn="just" fontAlgn="auto">
              <a:spcBef>
                <a:spcPts val="580"/>
              </a:spcBef>
              <a:spcAft>
                <a:spcPts val="0"/>
              </a:spcAft>
              <a:buNone/>
              <a:defRPr/>
            </a:pPr>
            <a:r>
              <a:rPr lang="en-US" sz="2000" dirty="0" smtClean="0"/>
              <a:t>[Ying and Wu, 2009]</a:t>
            </a:r>
            <a:endParaRPr lang="en-US" sz="2400" dirty="0" smtClean="0"/>
          </a:p>
        </p:txBody>
      </p:sp>
      <p:sp>
        <p:nvSpPr>
          <p:cNvPr id="484363" name="TextBox 9"/>
          <p:cNvSpPr txBox="1">
            <a:spLocks noChangeArrowheads="1"/>
          </p:cNvSpPr>
          <p:nvPr/>
        </p:nvSpPr>
        <p:spPr bwMode="auto">
          <a:xfrm>
            <a:off x="914400" y="4876800"/>
            <a:ext cx="2895600" cy="369888"/>
          </a:xfrm>
          <a:prstGeom prst="rect">
            <a:avLst/>
          </a:prstGeom>
          <a:noFill/>
          <a:ln w="9525">
            <a:noFill/>
            <a:miter lim="800000"/>
            <a:headEnd/>
            <a:tailEnd/>
          </a:ln>
        </p:spPr>
        <p:txBody>
          <a:bodyPr>
            <a:spAutoFit/>
          </a:bodyPr>
          <a:lstStyle/>
          <a:p>
            <a:pPr algn="ctr"/>
            <a:r>
              <a:rPr lang="en-US" dirty="0" err="1">
                <a:latin typeface="Perpetua" pitchFamily="18" charset="0"/>
              </a:rPr>
              <a:t>Polbook</a:t>
            </a:r>
            <a:r>
              <a:rPr lang="en-US" dirty="0">
                <a:latin typeface="Perpetua" pitchFamily="18" charset="0"/>
              </a:rPr>
              <a:t> Network</a:t>
            </a:r>
          </a:p>
        </p:txBody>
      </p:sp>
      <p:sp>
        <p:nvSpPr>
          <p:cNvPr id="11" name="Rectangle 10"/>
          <p:cNvSpPr/>
          <p:nvPr/>
        </p:nvSpPr>
        <p:spPr>
          <a:xfrm>
            <a:off x="1066800" y="5334000"/>
            <a:ext cx="7086600" cy="954107"/>
          </a:xfrm>
          <a:prstGeom prst="rect">
            <a:avLst/>
          </a:prstGeom>
        </p:spPr>
        <p:txBody>
          <a:bodyPr wrap="square">
            <a:spAutoFit/>
          </a:bodyPr>
          <a:lstStyle/>
          <a:p>
            <a:r>
              <a:rPr lang="en-US" sz="2800" i="1" dirty="0" smtClean="0">
                <a:solidFill>
                  <a:srgbClr val="C00000"/>
                </a:solidFill>
              </a:rPr>
              <a:t>No theoretical analysis was presented to demonstrate why and when this line </a:t>
            </a:r>
            <a:r>
              <a:rPr lang="en-US" sz="2800" i="1" dirty="0" err="1" smtClean="0">
                <a:solidFill>
                  <a:srgbClr val="C00000"/>
                </a:solidFill>
              </a:rPr>
              <a:t>orthogonality</a:t>
            </a:r>
            <a:r>
              <a:rPr lang="en-US" sz="2800" i="1" dirty="0" smtClean="0">
                <a:solidFill>
                  <a:srgbClr val="C00000"/>
                </a:solidFill>
              </a:rPr>
              <a:t> property holds.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52258"/>
                                        </p:tgtEl>
                                        <p:attrNameLst>
                                          <p:attrName>style.visibility</p:attrName>
                                        </p:attrNameLst>
                                      </p:cBhvr>
                                      <p:to>
                                        <p:strVal val="visible"/>
                                      </p:to>
                                    </p:set>
                                    <p:animEffect transition="in" filter="blinds(horizontal)">
                                      <p:cBhvr>
                                        <p:cTn id="7" dur="500"/>
                                        <p:tgtEl>
                                          <p:spTgt spid="35225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Contribution</a:t>
            </a:r>
            <a:endParaRPr lang="en-US" dirty="0"/>
          </a:p>
        </p:txBody>
      </p:sp>
      <p:sp>
        <p:nvSpPr>
          <p:cNvPr id="3" name="Content Placeholder 2"/>
          <p:cNvSpPr>
            <a:spLocks noGrp="1"/>
          </p:cNvSpPr>
          <p:nvPr>
            <p:ph sz="quarter" idx="1"/>
          </p:nvPr>
        </p:nvSpPr>
        <p:spPr/>
        <p:txBody>
          <a:bodyPr>
            <a:normAutofit fontScale="92500" lnSpcReduction="10000"/>
          </a:bodyPr>
          <a:lstStyle/>
          <a:p>
            <a:r>
              <a:rPr lang="en-US" sz="2800" dirty="0" smtClean="0"/>
              <a:t>We conduct theoretical studies based on matrix perturbation theory and demonstrate why the line </a:t>
            </a:r>
            <a:r>
              <a:rPr lang="en-US" sz="2800" dirty="0" err="1" smtClean="0"/>
              <a:t>orthogonality</a:t>
            </a:r>
            <a:r>
              <a:rPr lang="en-US" sz="2800" dirty="0" smtClean="0"/>
              <a:t> pattern exists in adjacency </a:t>
            </a:r>
            <a:r>
              <a:rPr lang="en-US" sz="2800" dirty="0" err="1" smtClean="0"/>
              <a:t>eigenspace</a:t>
            </a:r>
            <a:r>
              <a:rPr lang="en-US" sz="2800" dirty="0" smtClean="0"/>
              <a:t>. </a:t>
            </a:r>
          </a:p>
          <a:p>
            <a:r>
              <a:rPr lang="en-US" sz="2800" dirty="0" smtClean="0"/>
              <a:t>We give </a:t>
            </a:r>
            <a:r>
              <a:rPr lang="en-US" sz="2800" dirty="0" smtClean="0">
                <a:solidFill>
                  <a:srgbClr val="C00000"/>
                </a:solidFill>
              </a:rPr>
              <a:t>explicit formula </a:t>
            </a:r>
            <a:r>
              <a:rPr lang="en-US" sz="2800" dirty="0" smtClean="0"/>
              <a:t>and </a:t>
            </a:r>
            <a:r>
              <a:rPr lang="en-US" sz="2800" dirty="0" smtClean="0">
                <a:solidFill>
                  <a:srgbClr val="C00000"/>
                </a:solidFill>
              </a:rPr>
              <a:t>conditions</a:t>
            </a:r>
            <a:r>
              <a:rPr lang="en-US" sz="2800" dirty="0" smtClean="0"/>
              <a:t> to quantify </a:t>
            </a:r>
          </a:p>
          <a:p>
            <a:pPr lvl="1"/>
            <a:r>
              <a:rPr lang="en-US" sz="2400" dirty="0" smtClean="0"/>
              <a:t>how much orthogonal lines rotate from the canonical axes; </a:t>
            </a:r>
          </a:p>
          <a:p>
            <a:pPr lvl="1"/>
            <a:r>
              <a:rPr lang="en-US" sz="2400" dirty="0" smtClean="0"/>
              <a:t>how far spectral coordinates of nodes (with direct links to other communities) deviate from the line of their own community.</a:t>
            </a:r>
          </a:p>
          <a:p>
            <a:r>
              <a:rPr lang="en-US" sz="2800" dirty="0" smtClean="0"/>
              <a:t>We show why the line </a:t>
            </a:r>
            <a:r>
              <a:rPr lang="en-US" sz="2800" dirty="0" err="1" smtClean="0"/>
              <a:t>orthogonality</a:t>
            </a:r>
            <a:r>
              <a:rPr lang="en-US" sz="2800" dirty="0" smtClean="0"/>
              <a:t> pattern in general </a:t>
            </a:r>
            <a:r>
              <a:rPr lang="en-US" sz="2800" dirty="0" smtClean="0">
                <a:solidFill>
                  <a:srgbClr val="C00000"/>
                </a:solidFill>
              </a:rPr>
              <a:t>does not hold </a:t>
            </a:r>
            <a:r>
              <a:rPr lang="en-US" sz="2800" dirty="0" smtClean="0"/>
              <a:t>in the </a:t>
            </a:r>
            <a:r>
              <a:rPr lang="en-US" sz="2800" dirty="0" err="1" smtClean="0"/>
              <a:t>Laplacian</a:t>
            </a:r>
            <a:r>
              <a:rPr lang="en-US" sz="2800" dirty="0" smtClean="0"/>
              <a:t> or the normal </a:t>
            </a:r>
            <a:r>
              <a:rPr lang="en-US" sz="2800" dirty="0" err="1" smtClean="0"/>
              <a:t>eigenspace</a:t>
            </a:r>
            <a:r>
              <a:rPr lang="en-US" sz="2800" dirty="0" smtClean="0"/>
              <a:t>.</a:t>
            </a:r>
          </a:p>
          <a:p>
            <a:r>
              <a:rPr lang="en-US" sz="2800" dirty="0" smtClean="0"/>
              <a:t>We develop an effective graph partition algorithm based on the line </a:t>
            </a:r>
            <a:r>
              <a:rPr lang="en-US" sz="2800" dirty="0" err="1" smtClean="0"/>
              <a:t>orthogonality</a:t>
            </a:r>
            <a:r>
              <a:rPr lang="en-US" sz="2800" dirty="0" smtClean="0"/>
              <a:t> property.</a:t>
            </a:r>
          </a:p>
          <a:p>
            <a:endParaRPr lang="en-US" sz="2800" dirty="0" smtClean="0"/>
          </a:p>
          <a:p>
            <a:pPr lvl="1"/>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linds(horizontal)">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normAutofit/>
          </a:bodyPr>
          <a:lstStyle/>
          <a:p>
            <a:r>
              <a:rPr lang="en-US" sz="3200" dirty="0" smtClean="0"/>
              <a:t>Introduction</a:t>
            </a:r>
          </a:p>
          <a:p>
            <a:r>
              <a:rPr lang="en-US" dirty="0" smtClean="0">
                <a:solidFill>
                  <a:srgbClr val="C00000"/>
                </a:solidFill>
              </a:rPr>
              <a:t>Spectral Perturbation</a:t>
            </a:r>
            <a:endParaRPr lang="en-US" sz="3200" dirty="0" smtClean="0">
              <a:solidFill>
                <a:srgbClr val="C00000"/>
              </a:solidFill>
            </a:endParaRPr>
          </a:p>
          <a:p>
            <a:r>
              <a:rPr lang="en-US" dirty="0" smtClean="0"/>
              <a:t>Line </a:t>
            </a:r>
            <a:r>
              <a:rPr lang="en-US" dirty="0" err="1" smtClean="0"/>
              <a:t>Orthogonality</a:t>
            </a:r>
            <a:endParaRPr lang="en-US" dirty="0" smtClean="0"/>
          </a:p>
          <a:p>
            <a:r>
              <a:rPr lang="en-US" dirty="0" smtClean="0"/>
              <a:t>Adjacency </a:t>
            </a:r>
            <a:r>
              <a:rPr lang="en-US" dirty="0" err="1" smtClean="0"/>
              <a:t>Eigenspace</a:t>
            </a:r>
            <a:r>
              <a:rPr lang="en-US" dirty="0" smtClean="0"/>
              <a:t> based Clustering</a:t>
            </a:r>
          </a:p>
          <a:p>
            <a:r>
              <a:rPr lang="en-US" dirty="0" smtClean="0"/>
              <a:t>Evaluation</a:t>
            </a:r>
          </a:p>
          <a:p>
            <a:endParaRPr lang="en-US" dirty="0" smtClean="0"/>
          </a:p>
          <a:p>
            <a:endParaRPr lang="en-US" dirty="0" smtClean="0"/>
          </a:p>
          <a:p>
            <a:endParaRPr lang="en-US" sz="3200" dirty="0" smtClean="0"/>
          </a:p>
          <a:p>
            <a:endParaRPr lang="en-US" sz="3200" dirty="0" smtClean="0"/>
          </a:p>
        </p:txBody>
      </p:sp>
      <p:sp>
        <p:nvSpPr>
          <p:cNvPr id="4" name="Slide Number Placeholder 3"/>
          <p:cNvSpPr>
            <a:spLocks noGrp="1"/>
          </p:cNvSpPr>
          <p:nvPr>
            <p:ph type="sldNum" sz="quarter" idx="12"/>
          </p:nvPr>
        </p:nvSpPr>
        <p:spPr/>
        <p:txBody>
          <a:bodyPr/>
          <a:lstStyle/>
          <a:p>
            <a:fld id="{D36B838D-CEA3-4BBD-80CA-C21BFC8B97C1}" type="slidenum">
              <a:rPr lang="en-US" smtClean="0"/>
              <a:pPr/>
              <a:t>6</a:t>
            </a:fld>
            <a:endParaRPr lang="en-US" dirty="0"/>
          </a:p>
        </p:txBody>
      </p:sp>
    </p:spTree>
    <p:extLst>
      <p:ext uri="{BB962C8B-B14F-4D97-AF65-F5344CB8AC3E}">
        <p14:creationId xmlns:p14="http://schemas.microsoft.com/office/powerpoint/2010/main" xmlns="" val="2576407457"/>
      </p:ext>
    </p:extLst>
  </p:cSld>
  <p:clrMapOvr>
    <a:masterClrMapping/>
  </p:clrMapOvr>
  <mc:AlternateContent xmlns:mc="http://schemas.openxmlformats.org/markup-compatibility/2006">
    <mc:Choice xmlns:p14="http://schemas.microsoft.com/office/powerpoint/2010/main" xmlns="" Requires="p14">
      <p:transition spd="slow" p14:dur="2000" advTm="25109"/>
    </mc:Choice>
    <mc:Fallback>
      <p:transition spd="slow" advTm="25109"/>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General Matrix Perturbation Theorem </a:t>
            </a:r>
            <a:br>
              <a:rPr lang="en-US" dirty="0" smtClean="0"/>
            </a:br>
            <a:r>
              <a:rPr lang="en-US" sz="2000" dirty="0" smtClean="0">
                <a:solidFill>
                  <a:prstClr val="black"/>
                </a:solidFill>
              </a:rPr>
              <a:t>[Stewart and Sun, 1990]</a:t>
            </a:r>
            <a:endParaRPr lang="en-US" sz="2000" dirty="0"/>
          </a:p>
        </p:txBody>
      </p:sp>
      <p:sp>
        <p:nvSpPr>
          <p:cNvPr id="3" name="Content Placeholder 2"/>
          <p:cNvSpPr>
            <a:spLocks noGrp="1"/>
          </p:cNvSpPr>
          <p:nvPr>
            <p:ph sz="quarter" idx="1"/>
          </p:nvPr>
        </p:nvSpPr>
        <p:spPr>
          <a:xfrm>
            <a:off x="914400" y="1447800"/>
            <a:ext cx="7772400" cy="5105400"/>
          </a:xfrm>
        </p:spPr>
        <p:txBody>
          <a:bodyPr>
            <a:normAutofit fontScale="92500" lnSpcReduction="10000"/>
          </a:bodyPr>
          <a:lstStyle/>
          <a:p>
            <a:pPr marL="0" indent="0">
              <a:buNone/>
            </a:pPr>
            <a:r>
              <a:rPr lang="en-US" sz="2800" dirty="0" smtClean="0"/>
              <a:t>For perturbed matrix                     , the eigenvector can be approximated by:</a:t>
            </a:r>
            <a:endParaRPr lang="en-US" sz="1800" dirty="0" smtClean="0"/>
          </a:p>
          <a:p>
            <a:pPr lvl="2">
              <a:buNone/>
            </a:pPr>
            <a:endParaRPr lang="en-US" dirty="0" smtClean="0"/>
          </a:p>
          <a:p>
            <a:pPr lvl="2">
              <a:buNone/>
            </a:pPr>
            <a:endParaRPr lang="en-US" dirty="0" smtClean="0"/>
          </a:p>
          <a:p>
            <a:pPr lvl="2">
              <a:buNone/>
            </a:pPr>
            <a:r>
              <a:rPr lang="en-US" dirty="0" smtClean="0"/>
              <a:t>where</a:t>
            </a:r>
          </a:p>
          <a:p>
            <a:pPr lvl="2">
              <a:buNone/>
            </a:pPr>
            <a:endParaRPr lang="en-US" dirty="0" smtClean="0"/>
          </a:p>
          <a:p>
            <a:pPr lvl="2">
              <a:buNone/>
            </a:pPr>
            <a:endParaRPr lang="en-US" dirty="0" smtClean="0"/>
          </a:p>
          <a:p>
            <a:pPr lvl="2">
              <a:buNone/>
            </a:pPr>
            <a:endParaRPr lang="en-US" dirty="0" smtClean="0"/>
          </a:p>
          <a:p>
            <a:pPr lvl="2">
              <a:buNone/>
            </a:pPr>
            <a:r>
              <a:rPr lang="en-US" dirty="0" smtClean="0"/>
              <a:t>when the conditions hold:</a:t>
            </a:r>
          </a:p>
          <a:p>
            <a:pPr lvl="2">
              <a:buNone/>
            </a:pPr>
            <a:endParaRPr lang="en-US" dirty="0" smtClean="0"/>
          </a:p>
          <a:p>
            <a:pPr lvl="2">
              <a:buNone/>
            </a:pPr>
            <a:endParaRPr lang="en-US" dirty="0" smtClean="0"/>
          </a:p>
          <a:p>
            <a:pPr lvl="2">
              <a:buNone/>
            </a:pPr>
            <a:endParaRPr lang="en-US" dirty="0" smtClean="0"/>
          </a:p>
          <a:p>
            <a:pPr marL="0" lvl="2" indent="0">
              <a:buNone/>
            </a:pPr>
            <a:r>
              <a:rPr lang="en-US" dirty="0" smtClean="0"/>
              <a:t>The conditions are naturally satisfied if the </a:t>
            </a:r>
            <a:r>
              <a:rPr lang="en-US" dirty="0" err="1" smtClean="0"/>
              <a:t>eigen</a:t>
            </a:r>
            <a:r>
              <a:rPr lang="en-US" dirty="0" smtClean="0"/>
              <a:t>-gap is greater than           . </a:t>
            </a:r>
          </a:p>
          <a:p>
            <a:pPr lvl="1"/>
            <a:endParaRPr lang="en-US" dirty="0" smtClean="0"/>
          </a:p>
        </p:txBody>
      </p:sp>
      <p:sp>
        <p:nvSpPr>
          <p:cNvPr id="4" name="Slide Number Placeholder 3"/>
          <p:cNvSpPr>
            <a:spLocks noGrp="1"/>
          </p:cNvSpPr>
          <p:nvPr>
            <p:ph type="sldNum" sz="quarter" idx="12"/>
          </p:nvPr>
        </p:nvSpPr>
        <p:spPr/>
        <p:txBody>
          <a:bodyPr/>
          <a:lstStyle/>
          <a:p>
            <a:fld id="{D36B838D-CEA3-4BBD-80CA-C21BFC8B97C1}" type="slidenum">
              <a:rPr lang="en-US" smtClean="0"/>
              <a:pPr/>
              <a:t>7</a:t>
            </a:fld>
            <a:endParaRPr lang="en-US" dirty="0"/>
          </a:p>
        </p:txBody>
      </p:sp>
      <p:pic>
        <p:nvPicPr>
          <p:cNvPr id="55298" name="Picture 2"/>
          <p:cNvPicPr>
            <a:picLocks noChangeAspect="1" noChangeArrowheads="1"/>
          </p:cNvPicPr>
          <p:nvPr/>
        </p:nvPicPr>
        <p:blipFill>
          <a:blip r:embed="rId2" cstate="print"/>
          <a:srcRect/>
          <a:stretch>
            <a:fillRect/>
          </a:stretch>
        </p:blipFill>
        <p:spPr bwMode="auto">
          <a:xfrm>
            <a:off x="1752600" y="2438400"/>
            <a:ext cx="4396154" cy="457200"/>
          </a:xfrm>
          <a:prstGeom prst="rect">
            <a:avLst/>
          </a:prstGeom>
          <a:noFill/>
          <a:ln w="9525">
            <a:noFill/>
            <a:miter lim="800000"/>
            <a:headEnd/>
            <a:tailEnd/>
          </a:ln>
        </p:spPr>
      </p:pic>
      <p:pic>
        <p:nvPicPr>
          <p:cNvPr id="55299" name="Picture 3"/>
          <p:cNvPicPr>
            <a:picLocks noChangeAspect="1" noChangeArrowheads="1"/>
          </p:cNvPicPr>
          <p:nvPr/>
        </p:nvPicPr>
        <p:blipFill>
          <a:blip r:embed="rId3" cstate="print"/>
          <a:srcRect/>
          <a:stretch>
            <a:fillRect/>
          </a:stretch>
        </p:blipFill>
        <p:spPr bwMode="auto">
          <a:xfrm>
            <a:off x="1600200" y="3429000"/>
            <a:ext cx="4643438" cy="371475"/>
          </a:xfrm>
          <a:prstGeom prst="rect">
            <a:avLst/>
          </a:prstGeom>
          <a:noFill/>
          <a:ln w="9525">
            <a:noFill/>
            <a:miter lim="800000"/>
            <a:headEnd/>
            <a:tailEnd/>
          </a:ln>
        </p:spPr>
      </p:pic>
      <p:pic>
        <p:nvPicPr>
          <p:cNvPr id="55300" name="Picture 4"/>
          <p:cNvPicPr>
            <a:picLocks noChangeAspect="1" noChangeArrowheads="1"/>
          </p:cNvPicPr>
          <p:nvPr/>
        </p:nvPicPr>
        <p:blipFill>
          <a:blip r:embed="rId4" cstate="print"/>
          <a:srcRect/>
          <a:stretch>
            <a:fillRect/>
          </a:stretch>
        </p:blipFill>
        <p:spPr bwMode="auto">
          <a:xfrm>
            <a:off x="1600200" y="4724400"/>
            <a:ext cx="6479822" cy="914400"/>
          </a:xfrm>
          <a:prstGeom prst="rect">
            <a:avLst/>
          </a:prstGeom>
          <a:noFill/>
          <a:ln w="9525">
            <a:noFill/>
            <a:miter lim="800000"/>
            <a:headEnd/>
            <a:tailEnd/>
          </a:ln>
        </p:spPr>
      </p:pic>
      <p:pic>
        <p:nvPicPr>
          <p:cNvPr id="55301" name="Picture 5"/>
          <p:cNvPicPr>
            <a:picLocks noChangeAspect="1" noChangeArrowheads="1"/>
          </p:cNvPicPr>
          <p:nvPr/>
        </p:nvPicPr>
        <p:blipFill>
          <a:blip r:embed="rId5" cstate="print"/>
          <a:srcRect/>
          <a:stretch>
            <a:fillRect/>
          </a:stretch>
        </p:blipFill>
        <p:spPr bwMode="auto">
          <a:xfrm>
            <a:off x="1600200" y="3733800"/>
            <a:ext cx="720090" cy="400050"/>
          </a:xfrm>
          <a:prstGeom prst="rect">
            <a:avLst/>
          </a:prstGeom>
          <a:noFill/>
          <a:ln w="9525">
            <a:noFill/>
            <a:miter lim="800000"/>
            <a:headEnd/>
            <a:tailEnd/>
          </a:ln>
        </p:spPr>
      </p:pic>
      <p:pic>
        <p:nvPicPr>
          <p:cNvPr id="55302" name="Picture 6"/>
          <p:cNvPicPr>
            <a:picLocks noChangeAspect="1" noChangeArrowheads="1"/>
          </p:cNvPicPr>
          <p:nvPr/>
        </p:nvPicPr>
        <p:blipFill>
          <a:blip r:embed="rId6" cstate="print"/>
          <a:srcRect/>
          <a:stretch>
            <a:fillRect/>
          </a:stretch>
        </p:blipFill>
        <p:spPr bwMode="auto">
          <a:xfrm>
            <a:off x="2438400" y="3886200"/>
            <a:ext cx="4191000" cy="381000"/>
          </a:xfrm>
          <a:prstGeom prst="rect">
            <a:avLst/>
          </a:prstGeom>
          <a:noFill/>
          <a:ln w="9525">
            <a:noFill/>
            <a:miter lim="800000"/>
            <a:headEnd/>
            <a:tailEnd/>
          </a:ln>
        </p:spPr>
      </p:pic>
      <p:sp>
        <p:nvSpPr>
          <p:cNvPr id="15" name="Oval 14"/>
          <p:cNvSpPr/>
          <p:nvPr/>
        </p:nvSpPr>
        <p:spPr>
          <a:xfrm>
            <a:off x="1066800" y="3200400"/>
            <a:ext cx="6172200" cy="12192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Explosion 1 16"/>
          <p:cNvSpPr/>
          <p:nvPr/>
        </p:nvSpPr>
        <p:spPr>
          <a:xfrm>
            <a:off x="6019800" y="2590800"/>
            <a:ext cx="2971800" cy="1524000"/>
          </a:xfrm>
          <a:prstGeom prst="irregularSeal1">
            <a:avLst/>
          </a:prstGeom>
          <a:solidFill>
            <a:schemeClr val="accent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 Involves with all </a:t>
            </a:r>
            <a:r>
              <a:rPr lang="en-US" sz="2000" dirty="0" err="1" smtClean="0"/>
              <a:t>theigenpairs</a:t>
            </a:r>
            <a:r>
              <a:rPr lang="en-US" sz="2000" dirty="0" smtClean="0"/>
              <a:t>!</a:t>
            </a:r>
            <a:endParaRPr lang="en-US" sz="2000" dirty="0"/>
          </a:p>
        </p:txBody>
      </p:sp>
      <p:pic>
        <p:nvPicPr>
          <p:cNvPr id="75778" name="Picture 2"/>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505200" y="1447800"/>
            <a:ext cx="1527717" cy="457200"/>
          </a:xfrm>
          <a:prstGeom prst="rect">
            <a:avLst/>
          </a:prstGeom>
          <a:noFill/>
          <a:ln w="9525">
            <a:noFill/>
            <a:miter lim="800000"/>
            <a:headEnd/>
            <a:tailEnd/>
          </a:ln>
        </p:spPr>
      </p:pic>
      <p:pic>
        <p:nvPicPr>
          <p:cNvPr id="75779" name="Picture 3"/>
          <p:cNvPicPr>
            <a:picLocks noChangeAspect="1" noChangeArrowheads="1"/>
          </p:cNvPicPr>
          <p:nvPr/>
        </p:nvPicPr>
        <p:blipFill>
          <a:blip r:embed="rId8" cstate="print"/>
          <a:srcRect/>
          <a:stretch>
            <a:fillRect/>
          </a:stretch>
        </p:blipFill>
        <p:spPr bwMode="auto">
          <a:xfrm>
            <a:off x="7848600" y="5791200"/>
            <a:ext cx="762000" cy="304800"/>
          </a:xfrm>
          <a:prstGeom prst="rect">
            <a:avLst/>
          </a:prstGeom>
          <a:noFill/>
          <a:ln w="9525">
            <a:noFill/>
            <a:miter lim="800000"/>
            <a:headEnd/>
            <a:tailEnd/>
          </a:ln>
        </p:spPr>
      </p:pic>
      <p:sp>
        <p:nvSpPr>
          <p:cNvPr id="14" name="Rectangle 13"/>
          <p:cNvSpPr/>
          <p:nvPr/>
        </p:nvSpPr>
        <p:spPr>
          <a:xfrm>
            <a:off x="1447800" y="4648200"/>
            <a:ext cx="6858000" cy="990600"/>
          </a:xfrm>
          <a:prstGeom prst="rect">
            <a:avLst/>
          </a:prstGeom>
          <a:noFill/>
          <a:ln w="25400">
            <a:solidFill>
              <a:srgbClr val="0C7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 1</a:t>
            </a:r>
            <a:endParaRPr lang="en-US" dirty="0"/>
          </a:p>
        </p:txBody>
      </p:sp>
      <p:sp>
        <p:nvSpPr>
          <p:cNvPr id="3" name="Content Placeholder 2"/>
          <p:cNvSpPr>
            <a:spLocks noGrp="1"/>
          </p:cNvSpPr>
          <p:nvPr>
            <p:ph sz="quarter" idx="1"/>
          </p:nvPr>
        </p:nvSpPr>
        <p:spPr>
          <a:xfrm>
            <a:off x="914400" y="1447800"/>
            <a:ext cx="7772400" cy="4419600"/>
          </a:xfrm>
        </p:spPr>
        <p:txBody>
          <a:bodyPr/>
          <a:lstStyle/>
          <a:p>
            <a:pPr marL="395288" indent="-395288">
              <a:buNone/>
            </a:pPr>
            <a:r>
              <a:rPr lang="en-US" sz="2800" dirty="0" smtClean="0"/>
              <a:t>Based on General Matrix Perturbation Theorem, we simplify its approximation as: </a:t>
            </a:r>
          </a:p>
          <a:p>
            <a:pPr marL="395288" indent="-395288">
              <a:buNone/>
            </a:pPr>
            <a:r>
              <a:rPr lang="en-US" sz="2800" dirty="0" smtClean="0"/>
              <a:t>     </a:t>
            </a:r>
          </a:p>
          <a:p>
            <a:pPr marL="395288" indent="-395288">
              <a:buNone/>
            </a:pPr>
            <a:endParaRPr lang="en-US" sz="2800" dirty="0" smtClean="0"/>
          </a:p>
          <a:p>
            <a:pPr marL="395288" indent="-395288">
              <a:buNone/>
            </a:pPr>
            <a:endParaRPr lang="en-US" sz="2800" dirty="0" smtClean="0"/>
          </a:p>
          <a:p>
            <a:pPr lvl="1">
              <a:buNone/>
            </a:pPr>
            <a:r>
              <a:rPr lang="en-US" dirty="0" smtClean="0"/>
              <a:t>	 where</a:t>
            </a:r>
          </a:p>
          <a:p>
            <a:pPr lvl="1">
              <a:buNone/>
            </a:pPr>
            <a:r>
              <a:rPr lang="en-US" dirty="0" smtClean="0"/>
              <a:t> </a:t>
            </a:r>
          </a:p>
          <a:p>
            <a:pPr lvl="1">
              <a:buNone/>
            </a:pPr>
            <a:r>
              <a:rPr lang="en-US" dirty="0" smtClean="0"/>
              <a:t>when the first k </a:t>
            </a:r>
            <a:r>
              <a:rPr lang="en-US" dirty="0" err="1" smtClean="0"/>
              <a:t>eigenvalues</a:t>
            </a:r>
            <a:r>
              <a:rPr lang="en-US" dirty="0" smtClean="0"/>
              <a:t> are significantly greater than the rest ones.  </a:t>
            </a:r>
          </a:p>
          <a:p>
            <a:pPr>
              <a:buNone/>
            </a:pPr>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8</a:t>
            </a:fld>
            <a:endParaRPr lang="en-US" dirty="0"/>
          </a:p>
        </p:txBody>
      </p:sp>
      <p:pic>
        <p:nvPicPr>
          <p:cNvPr id="6" name="Picture 8"/>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00200" y="2438400"/>
            <a:ext cx="5314950" cy="1181100"/>
          </a:xfrm>
          <a:prstGeom prst="rect">
            <a:avLst/>
          </a:prstGeom>
          <a:noFill/>
          <a:ln w="9525">
            <a:noFill/>
            <a:miter lim="800000"/>
            <a:headEnd/>
            <a:tailEnd/>
          </a:ln>
        </p:spPr>
      </p:pic>
      <p:sp>
        <p:nvSpPr>
          <p:cNvPr id="7" name="Oval 6"/>
          <p:cNvSpPr/>
          <p:nvPr/>
        </p:nvSpPr>
        <p:spPr>
          <a:xfrm>
            <a:off x="3200400" y="2514600"/>
            <a:ext cx="2438400" cy="12192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5486400" y="3048000"/>
            <a:ext cx="3048000" cy="1905000"/>
          </a:xfrm>
          <a:prstGeom prst="irregularSeal1">
            <a:avLst/>
          </a:prstGeom>
          <a:solidFill>
            <a:schemeClr val="accent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Involve with only first </a:t>
            </a:r>
            <a:r>
              <a:rPr lang="en-US" sz="2000" i="1" dirty="0" smtClean="0"/>
              <a:t>k</a:t>
            </a:r>
            <a:r>
              <a:rPr lang="en-US" sz="2000" dirty="0" smtClean="0"/>
              <a:t> </a:t>
            </a:r>
            <a:r>
              <a:rPr lang="en-US" sz="2000" dirty="0" err="1" smtClean="0"/>
              <a:t>eigenpairs</a:t>
            </a:r>
            <a:r>
              <a:rPr lang="en-US" sz="2000" dirty="0" smtClean="0"/>
              <a:t>!</a:t>
            </a:r>
            <a:endParaRPr lang="en-US" sz="2000" dirty="0"/>
          </a:p>
        </p:txBody>
      </p:sp>
      <p:pic>
        <p:nvPicPr>
          <p:cNvPr id="76803" name="Picture 3"/>
          <p:cNvPicPr>
            <a:picLocks noChangeAspect="1" noChangeArrowheads="1"/>
          </p:cNvPicPr>
          <p:nvPr/>
        </p:nvPicPr>
        <p:blipFill>
          <a:blip r:embed="rId3" cstate="print"/>
          <a:srcRect/>
          <a:stretch>
            <a:fillRect/>
          </a:stretch>
        </p:blipFill>
        <p:spPr bwMode="auto">
          <a:xfrm>
            <a:off x="2514600" y="3962400"/>
            <a:ext cx="1964531" cy="381000"/>
          </a:xfrm>
          <a:prstGeom prst="rect">
            <a:avLst/>
          </a:prstGeom>
          <a:noFill/>
          <a:ln w="9525">
            <a:noFill/>
            <a:miter lim="800000"/>
            <a:headEnd/>
            <a:tailEnd/>
          </a:ln>
        </p:spPr>
      </p:pic>
      <p:sp>
        <p:nvSpPr>
          <p:cNvPr id="10" name="TextBox 9"/>
          <p:cNvSpPr txBox="1"/>
          <p:nvPr/>
        </p:nvSpPr>
        <p:spPr>
          <a:xfrm>
            <a:off x="457200" y="5715000"/>
            <a:ext cx="8458200" cy="461665"/>
          </a:xfrm>
          <a:prstGeom prst="rect">
            <a:avLst/>
          </a:prstGeom>
          <a:noFill/>
        </p:spPr>
        <p:txBody>
          <a:bodyPr wrap="square" rtlCol="0">
            <a:spAutoFit/>
          </a:bodyPr>
          <a:lstStyle/>
          <a:p>
            <a:r>
              <a:rPr lang="en-US" sz="2400" dirty="0" smtClean="0">
                <a:solidFill>
                  <a:srgbClr val="C00000"/>
                </a:solidFill>
              </a:rPr>
              <a:t>We will prove the line </a:t>
            </a:r>
            <a:r>
              <a:rPr lang="en-US" sz="2400" dirty="0" err="1" smtClean="0">
                <a:solidFill>
                  <a:srgbClr val="C00000"/>
                </a:solidFill>
              </a:rPr>
              <a:t>orthogonality</a:t>
            </a:r>
            <a:r>
              <a:rPr lang="en-US" sz="2400" dirty="0" smtClean="0">
                <a:solidFill>
                  <a:srgbClr val="C00000"/>
                </a:solidFill>
              </a:rPr>
              <a:t> pattern based on this approximation.</a:t>
            </a:r>
            <a:endParaRPr lang="en-US" sz="2400" dirty="0">
              <a:solidFill>
                <a:srgbClr val="C00000"/>
              </a:solidFill>
            </a:endParaRPr>
          </a:p>
        </p:txBody>
      </p:sp>
      <p:sp>
        <p:nvSpPr>
          <p:cNvPr id="11" name="Rectangle 10"/>
          <p:cNvSpPr/>
          <p:nvPr/>
        </p:nvSpPr>
        <p:spPr>
          <a:xfrm>
            <a:off x="1066800" y="4876800"/>
            <a:ext cx="7620000" cy="838200"/>
          </a:xfrm>
          <a:prstGeom prst="rect">
            <a:avLst/>
          </a:prstGeom>
          <a:noFill/>
          <a:ln w="25400">
            <a:solidFill>
              <a:srgbClr val="0C7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idea</a:t>
            </a:r>
            <a:endParaRPr lang="en-US" dirty="0"/>
          </a:p>
        </p:txBody>
      </p:sp>
      <p:sp>
        <p:nvSpPr>
          <p:cNvPr id="3" name="Content Placeholder 2"/>
          <p:cNvSpPr>
            <a:spLocks noGrp="1"/>
          </p:cNvSpPr>
          <p:nvPr>
            <p:ph sz="quarter" idx="1"/>
          </p:nvPr>
        </p:nvSpPr>
        <p:spPr>
          <a:xfrm>
            <a:off x="838200" y="4343400"/>
            <a:ext cx="7772400" cy="1981200"/>
          </a:xfrm>
        </p:spPr>
        <p:txBody>
          <a:bodyPr>
            <a:normAutofit/>
          </a:bodyPr>
          <a:lstStyle/>
          <a:p>
            <a:pPr>
              <a:buNone/>
            </a:pPr>
            <a:r>
              <a:rPr lang="en-US" dirty="0" smtClean="0"/>
              <a:t>We then examine perturbation effects on the eigenvectors and spectral coordinates in the adjacency </a:t>
            </a:r>
            <a:r>
              <a:rPr lang="en-US" dirty="0" err="1" smtClean="0"/>
              <a:t>eigenspace</a:t>
            </a:r>
            <a:r>
              <a:rPr lang="en-US" dirty="0" smtClean="0"/>
              <a:t> of    .</a:t>
            </a:r>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9</a:t>
            </a:fld>
            <a:endParaRPr lang="en-US" dirty="0"/>
          </a:p>
        </p:txBody>
      </p:sp>
      <p:pic>
        <p:nvPicPr>
          <p:cNvPr id="5" name="Picture 16"/>
          <p:cNvPicPr>
            <a:picLocks noChangeAspect="1" noChangeArrowheads="1"/>
          </p:cNvPicPr>
          <p:nvPr/>
        </p:nvPicPr>
        <p:blipFill>
          <a:blip r:embed="rId2" cstate="print"/>
          <a:srcRect r="75591"/>
          <a:stretch>
            <a:fillRect/>
          </a:stretch>
        </p:blipFill>
        <p:spPr bwMode="auto">
          <a:xfrm>
            <a:off x="4724400" y="5257800"/>
            <a:ext cx="429483" cy="609600"/>
          </a:xfrm>
          <a:prstGeom prst="rect">
            <a:avLst/>
          </a:prstGeom>
          <a:noFill/>
          <a:ln w="9525">
            <a:noFill/>
            <a:miter lim="800000"/>
            <a:headEnd/>
            <a:tailEnd/>
          </a:ln>
        </p:spPr>
      </p:pic>
      <p:sp>
        <p:nvSpPr>
          <p:cNvPr id="7" name="Rectangle 6"/>
          <p:cNvSpPr/>
          <p:nvPr/>
        </p:nvSpPr>
        <p:spPr>
          <a:xfrm>
            <a:off x="762000" y="3124200"/>
            <a:ext cx="4572000" cy="830997"/>
          </a:xfrm>
          <a:prstGeom prst="rect">
            <a:avLst/>
          </a:prstGeom>
          <a:solidFill>
            <a:schemeClr val="accent1"/>
          </a:solidFill>
        </p:spPr>
        <p:txBody>
          <a:bodyPr>
            <a:spAutoFit/>
          </a:bodyPr>
          <a:lstStyle/>
          <a:p>
            <a:r>
              <a:rPr lang="en-US" sz="2400" dirty="0" smtClean="0"/>
              <a:t>a k-block diagonal matrix (for k disconnected communities) </a:t>
            </a:r>
            <a:endParaRPr lang="en-US" sz="2400" dirty="0"/>
          </a:p>
        </p:txBody>
      </p:sp>
      <p:sp>
        <p:nvSpPr>
          <p:cNvPr id="8" name="Rectangle 7"/>
          <p:cNvSpPr/>
          <p:nvPr/>
        </p:nvSpPr>
        <p:spPr>
          <a:xfrm>
            <a:off x="5867400" y="3124200"/>
            <a:ext cx="2789931" cy="830997"/>
          </a:xfrm>
          <a:prstGeom prst="rect">
            <a:avLst/>
          </a:prstGeom>
          <a:solidFill>
            <a:schemeClr val="accent1"/>
          </a:solidFill>
        </p:spPr>
        <p:txBody>
          <a:bodyPr wrap="none">
            <a:spAutoFit/>
          </a:bodyPr>
          <a:lstStyle/>
          <a:p>
            <a:r>
              <a:rPr lang="en-US" sz="2400" dirty="0" smtClean="0"/>
              <a:t>a matrix consisting all </a:t>
            </a:r>
          </a:p>
          <a:p>
            <a:r>
              <a:rPr lang="en-US" sz="2400" dirty="0" smtClean="0"/>
              <a:t>cross-community edges</a:t>
            </a:r>
            <a:endParaRPr lang="en-US" sz="2400" dirty="0"/>
          </a:p>
        </p:txBody>
      </p:sp>
      <p:sp>
        <p:nvSpPr>
          <p:cNvPr id="9" name="Down Arrow 8"/>
          <p:cNvSpPr/>
          <p:nvPr/>
        </p:nvSpPr>
        <p:spPr>
          <a:xfrm>
            <a:off x="3505200" y="2590800"/>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ent Arrow 11"/>
          <p:cNvSpPr/>
          <p:nvPr/>
        </p:nvSpPr>
        <p:spPr>
          <a:xfrm rot="5400000">
            <a:off x="5410200" y="2362200"/>
            <a:ext cx="762000" cy="7620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6"/>
          <p:cNvPicPr>
            <a:picLocks noChangeAspect="1" noChangeArrowheads="1"/>
          </p:cNvPicPr>
          <p:nvPr/>
        </p:nvPicPr>
        <p:blipFill>
          <a:blip r:embed="rId2" cstate="print"/>
          <a:srcRect/>
          <a:stretch>
            <a:fillRect/>
          </a:stretch>
        </p:blipFill>
        <p:spPr bwMode="auto">
          <a:xfrm>
            <a:off x="1752600" y="1600200"/>
            <a:ext cx="3886200" cy="1143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648200"/>
          </a:xfrm>
        </p:spPr>
        <p:txBody>
          <a:bodyPr>
            <a:normAutofit fontScale="85000" lnSpcReduction="20000"/>
          </a:bodyPr>
          <a:lstStyle/>
          <a:p>
            <a:pPr>
              <a:buNone/>
            </a:pPr>
            <a:r>
              <a:rPr lang="en-US" sz="3500" dirty="0" smtClean="0"/>
              <a:t>For a graph with disconnected communities </a:t>
            </a:r>
            <a:br>
              <a:rPr lang="en-US" sz="3500" dirty="0" smtClean="0"/>
            </a:br>
            <a:r>
              <a:rPr lang="en-US" sz="3500" dirty="0" smtClean="0"/>
              <a:t>               ,  we have:</a:t>
            </a:r>
          </a:p>
          <a:p>
            <a:pPr>
              <a:buNone/>
            </a:pPr>
            <a:endParaRPr lang="en-US" sz="3500" dirty="0" smtClean="0"/>
          </a:p>
          <a:p>
            <a:r>
              <a:rPr lang="en-US" dirty="0" smtClean="0"/>
              <a:t>Adjacency Matrix:</a:t>
            </a:r>
          </a:p>
          <a:p>
            <a:endParaRPr lang="en-US" dirty="0" smtClean="0"/>
          </a:p>
          <a:p>
            <a:r>
              <a:rPr lang="en-US" dirty="0" smtClean="0"/>
              <a:t>First </a:t>
            </a:r>
            <a:r>
              <a:rPr lang="en-US" i="1" dirty="0" smtClean="0"/>
              <a:t>k</a:t>
            </a:r>
            <a:r>
              <a:rPr lang="en-US" dirty="0" smtClean="0"/>
              <a:t> eigenvectors:</a:t>
            </a:r>
          </a:p>
          <a:p>
            <a:endParaRPr lang="en-US" dirty="0" smtClean="0"/>
          </a:p>
          <a:p>
            <a:endParaRPr lang="en-US" dirty="0" smtClean="0"/>
          </a:p>
          <a:p>
            <a:pPr lvl="2">
              <a:buNone/>
            </a:pPr>
            <a:r>
              <a:rPr lang="en-US" dirty="0" smtClean="0"/>
              <a:t/>
            </a:r>
            <a:br>
              <a:rPr lang="en-US" dirty="0" smtClean="0"/>
            </a:br>
            <a:endParaRPr lang="en-US" dirty="0" smtClean="0"/>
          </a:p>
          <a:p>
            <a:pPr lvl="2">
              <a:buNone/>
            </a:pPr>
            <a:r>
              <a:rPr lang="en-US" dirty="0" smtClean="0"/>
              <a:t>where         is the first eigenvector of     </a:t>
            </a:r>
          </a:p>
          <a:p>
            <a:r>
              <a:rPr lang="en-US" dirty="0" smtClean="0"/>
              <a:t>Spectral Coordinate for node  </a:t>
            </a:r>
            <a:endParaRPr lang="en-US" dirty="0"/>
          </a:p>
        </p:txBody>
      </p:sp>
      <p:pic>
        <p:nvPicPr>
          <p:cNvPr id="12" name="Picture 11" descr="IJCAI_Sepeigvt.png"/>
          <p:cNvPicPr>
            <a:picLocks noChangeAspect="1"/>
          </p:cNvPicPr>
          <p:nvPr/>
        </p:nvPicPr>
        <p:blipFill>
          <a:blip r:embed="rId3" cstate="print">
            <a:clrChange>
              <a:clrFrom>
                <a:srgbClr val="FFFFFF"/>
              </a:clrFrom>
              <a:clrTo>
                <a:srgbClr val="FFFFFF">
                  <a:alpha val="0"/>
                </a:srgbClr>
              </a:clrTo>
            </a:clrChange>
          </a:blip>
          <a:stretch>
            <a:fillRect/>
          </a:stretch>
        </p:blipFill>
        <p:spPr>
          <a:xfrm>
            <a:off x="1828800" y="3505200"/>
            <a:ext cx="5953624" cy="1823943"/>
          </a:xfrm>
          <a:prstGeom prst="rect">
            <a:avLst/>
          </a:prstGeom>
        </p:spPr>
      </p:pic>
      <p:sp>
        <p:nvSpPr>
          <p:cNvPr id="2" name="Title 1"/>
          <p:cNvSpPr>
            <a:spLocks noGrp="1"/>
          </p:cNvSpPr>
          <p:nvPr>
            <p:ph type="title"/>
          </p:nvPr>
        </p:nvSpPr>
        <p:spPr/>
        <p:txBody>
          <a:bodyPr>
            <a:normAutofit fontScale="90000"/>
          </a:bodyPr>
          <a:lstStyle/>
          <a:p>
            <a:r>
              <a:rPr lang="en-US" dirty="0" smtClean="0"/>
              <a:t>Graph with </a:t>
            </a:r>
            <a:r>
              <a:rPr lang="en-US" i="1" dirty="0" smtClean="0"/>
              <a:t>k</a:t>
            </a:r>
            <a:r>
              <a:rPr lang="en-US" dirty="0" smtClean="0"/>
              <a:t> Disconnected Communities</a:t>
            </a:r>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10</a:t>
            </a:fld>
            <a:endParaRPr lang="en-US" dirty="0"/>
          </a:p>
        </p:txBody>
      </p:sp>
      <p:pic>
        <p:nvPicPr>
          <p:cNvPr id="11" name="Picture 10" descr="PADKK_sepSC.png"/>
          <p:cNvPicPr>
            <a:picLocks noChangeAspect="1"/>
          </p:cNvPicPr>
          <p:nvPr/>
        </p:nvPicPr>
        <p:blipFill>
          <a:blip r:embed="rId4" cstate="print"/>
          <a:stretch>
            <a:fillRect/>
          </a:stretch>
        </p:blipFill>
        <p:spPr>
          <a:xfrm>
            <a:off x="2362200" y="6019800"/>
            <a:ext cx="3962400" cy="388247"/>
          </a:xfrm>
          <a:prstGeom prst="rect">
            <a:avLst/>
          </a:prstGeom>
        </p:spPr>
      </p:pic>
      <p:pic>
        <p:nvPicPr>
          <p:cNvPr id="40963" name="Picture 3"/>
          <p:cNvPicPr>
            <a:picLocks noChangeAspect="1" noChangeArrowheads="1"/>
          </p:cNvPicPr>
          <p:nvPr/>
        </p:nvPicPr>
        <p:blipFill>
          <a:blip r:embed="rId5" cstate="print"/>
          <a:srcRect/>
          <a:stretch>
            <a:fillRect/>
          </a:stretch>
        </p:blipFill>
        <p:spPr bwMode="auto">
          <a:xfrm>
            <a:off x="5010150" y="5248275"/>
            <a:ext cx="323850" cy="314325"/>
          </a:xfrm>
          <a:prstGeom prst="rect">
            <a:avLst/>
          </a:prstGeom>
          <a:noFill/>
          <a:ln w="9525">
            <a:noFill/>
            <a:miter lim="800000"/>
            <a:headEnd/>
            <a:tailEnd/>
          </a:ln>
        </p:spPr>
      </p:pic>
      <p:pic>
        <p:nvPicPr>
          <p:cNvPr id="68610" name="Picture 2"/>
          <p:cNvPicPr>
            <a:picLocks noChangeAspect="1" noChangeArrowheads="1"/>
          </p:cNvPicPr>
          <p:nvPr/>
        </p:nvPicPr>
        <p:blipFill>
          <a:blip r:embed="rId6" cstate="print"/>
          <a:srcRect/>
          <a:stretch>
            <a:fillRect/>
          </a:stretch>
        </p:blipFill>
        <p:spPr bwMode="auto">
          <a:xfrm>
            <a:off x="6629400" y="6008914"/>
            <a:ext cx="1066799" cy="315686"/>
          </a:xfrm>
          <a:prstGeom prst="rect">
            <a:avLst/>
          </a:prstGeom>
          <a:noFill/>
          <a:ln w="9525">
            <a:noFill/>
            <a:miter lim="800000"/>
            <a:headEnd/>
            <a:tailEnd/>
          </a:ln>
        </p:spPr>
      </p:pic>
      <p:pic>
        <p:nvPicPr>
          <p:cNvPr id="73731" name="Picture 3"/>
          <p:cNvPicPr>
            <a:picLocks noChangeAspect="1" noChangeArrowheads="1"/>
          </p:cNvPicPr>
          <p:nvPr/>
        </p:nvPicPr>
        <p:blipFill>
          <a:blip r:embed="rId7" cstate="print"/>
          <a:srcRect/>
          <a:stretch>
            <a:fillRect/>
          </a:stretch>
        </p:blipFill>
        <p:spPr bwMode="auto">
          <a:xfrm>
            <a:off x="2209800" y="5257800"/>
            <a:ext cx="443389" cy="289560"/>
          </a:xfrm>
          <a:prstGeom prst="rect">
            <a:avLst/>
          </a:prstGeom>
          <a:noFill/>
          <a:ln w="9525">
            <a:noFill/>
            <a:miter lim="800000"/>
            <a:headEnd/>
            <a:tailEnd/>
          </a:ln>
        </p:spPr>
      </p:pic>
      <p:pic>
        <p:nvPicPr>
          <p:cNvPr id="73732" name="Picture 4"/>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990600" y="1828800"/>
            <a:ext cx="1517837" cy="400050"/>
          </a:xfrm>
          <a:prstGeom prst="rect">
            <a:avLst/>
          </a:prstGeom>
          <a:noFill/>
          <a:ln w="9525">
            <a:noFill/>
            <a:miter lim="800000"/>
            <a:headEnd/>
            <a:tailEnd/>
          </a:ln>
        </p:spPr>
      </p:pic>
      <p:pic>
        <p:nvPicPr>
          <p:cNvPr id="73733" name="Picture 5"/>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038600" y="2209800"/>
            <a:ext cx="2901696" cy="1395046"/>
          </a:xfrm>
          <a:prstGeom prst="rect">
            <a:avLst/>
          </a:prstGeom>
          <a:noFill/>
          <a:ln w="9525">
            <a:noFill/>
            <a:miter lim="800000"/>
            <a:headEnd/>
            <a:tailEnd/>
          </a:ln>
        </p:spPr>
      </p:pic>
      <p:graphicFrame>
        <p:nvGraphicFramePr>
          <p:cNvPr id="13" name="Object 12"/>
          <p:cNvGraphicFramePr>
            <a:graphicFrameLocks noChangeAspect="1"/>
          </p:cNvGraphicFramePr>
          <p:nvPr/>
        </p:nvGraphicFramePr>
        <p:xfrm>
          <a:off x="4953000" y="5562600"/>
          <a:ext cx="762000" cy="442451"/>
        </p:xfrm>
        <a:graphic>
          <a:graphicData uri="http://schemas.openxmlformats.org/presentationml/2006/ole">
            <p:oleObj spid="_x0000_s97282" name="Equation" r:id="rId10" imgW="393480" imgH="228600" progId="Equation.3">
              <p:embed/>
            </p:oleObj>
          </a:graphicData>
        </a:graphic>
      </p:graphicFrame>
    </p:spTree>
  </p:cSld>
  <p:clrMapOvr>
    <a:masterClrMapping/>
  </p:clrMapOvr>
  <mc:AlternateContent xmlns:mc="http://schemas.openxmlformats.org/markup-compatibility/2006">
    <mc:Choice xmlns:p14="http://schemas.microsoft.com/office/powerpoint/2010/main" xmlns="" Requires="p14">
      <p:transition spd="slow" p14:dur="2000" advTm="52452"/>
    </mc:Choice>
    <mc:Fallback>
      <p:transition spd="slow" advTm="52452"/>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33400" y="1524000"/>
            <a:ext cx="3276600" cy="461665"/>
          </a:xfrm>
          <a:prstGeom prst="rect">
            <a:avLst/>
          </a:prstGeom>
          <a:noFill/>
        </p:spPr>
        <p:txBody>
          <a:bodyPr wrap="square" rtlCol="0">
            <a:spAutoFit/>
          </a:bodyPr>
          <a:lstStyle/>
          <a:p>
            <a:r>
              <a:rPr lang="en-US" sz="2400" dirty="0" smtClean="0"/>
              <a:t>For disconnected graph     :</a:t>
            </a:r>
            <a:endParaRPr lang="en-US" sz="2400" dirty="0"/>
          </a:p>
        </p:txBody>
      </p:sp>
      <p:pic>
        <p:nvPicPr>
          <p:cNvPr id="1035" name="Picture 11"/>
          <p:cNvPicPr>
            <a:picLocks noChangeAspect="1" noChangeArrowheads="1"/>
          </p:cNvPicPr>
          <p:nvPr/>
        </p:nvPicPr>
        <p:blipFill>
          <a:blip r:embed="rId2" cstate="print"/>
          <a:srcRect/>
          <a:stretch>
            <a:fillRect/>
          </a:stretch>
        </p:blipFill>
        <p:spPr bwMode="auto">
          <a:xfrm>
            <a:off x="4250880" y="1447800"/>
            <a:ext cx="4664520" cy="48006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2 Community Example</a:t>
            </a:r>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11</a:t>
            </a:fld>
            <a:endParaRPr lang="en-US" dirty="0"/>
          </a:p>
        </p:txBody>
      </p:sp>
      <p:pic>
        <p:nvPicPr>
          <p:cNvPr id="1032" name="Picture 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5800" y="2057400"/>
            <a:ext cx="3827145" cy="2000250"/>
          </a:xfrm>
          <a:prstGeom prst="rect">
            <a:avLst/>
          </a:prstGeom>
          <a:noFill/>
          <a:ln w="9525">
            <a:noFill/>
            <a:miter lim="800000"/>
            <a:headEnd/>
            <a:tailEnd/>
          </a:ln>
        </p:spPr>
      </p:pic>
      <p:pic>
        <p:nvPicPr>
          <p:cNvPr id="1033" name="Picture 9"/>
          <p:cNvPicPr>
            <a:picLocks noChangeAspect="1" noChangeArrowheads="1"/>
          </p:cNvPicPr>
          <p:nvPr/>
        </p:nvPicPr>
        <p:blipFill>
          <a:blip r:embed="rId4" cstate="print"/>
          <a:srcRect/>
          <a:stretch>
            <a:fillRect/>
          </a:stretch>
        </p:blipFill>
        <p:spPr bwMode="auto">
          <a:xfrm>
            <a:off x="1752600" y="4300537"/>
            <a:ext cx="1143000" cy="271463"/>
          </a:xfrm>
          <a:prstGeom prst="rect">
            <a:avLst/>
          </a:prstGeom>
          <a:noFill/>
          <a:ln w="9525">
            <a:noFill/>
            <a:miter lim="800000"/>
            <a:headEnd/>
            <a:tailEnd/>
          </a:ln>
        </p:spPr>
      </p:pic>
      <p:pic>
        <p:nvPicPr>
          <p:cNvPr id="1034" name="Picture 10"/>
          <p:cNvPicPr>
            <a:picLocks noGrp="1" noChangeAspect="1" noChangeArrowheads="1"/>
          </p:cNvPicPr>
          <p:nvPr>
            <p:ph sz="quarter" idx="1"/>
          </p:nvPr>
        </p:nvPicPr>
        <p:blipFill>
          <a:blip r:embed="rId5" cstate="print"/>
          <a:srcRect/>
          <a:stretch>
            <a:fillRect/>
          </a:stretch>
        </p:blipFill>
        <p:spPr bwMode="auto">
          <a:xfrm>
            <a:off x="2895600" y="4255025"/>
            <a:ext cx="228600" cy="292101"/>
          </a:xfrm>
          <a:prstGeom prst="rect">
            <a:avLst/>
          </a:prstGeom>
          <a:noFill/>
          <a:ln w="9525">
            <a:noFill/>
            <a:miter lim="800000"/>
            <a:headEnd/>
            <a:tailEnd/>
          </a:ln>
        </p:spPr>
      </p:pic>
      <p:pic>
        <p:nvPicPr>
          <p:cNvPr id="11" name="Picture 5"/>
          <p:cNvPicPr>
            <a:picLocks noChangeAspect="1" noChangeArrowheads="1"/>
          </p:cNvPicPr>
          <p:nvPr/>
        </p:nvPicPr>
        <p:blipFill>
          <a:blip r:embed="rId6" cstate="print"/>
          <a:srcRect/>
          <a:stretch>
            <a:fillRect/>
          </a:stretch>
        </p:blipFill>
        <p:spPr bwMode="auto">
          <a:xfrm>
            <a:off x="3200400" y="1590675"/>
            <a:ext cx="251460" cy="314325"/>
          </a:xfrm>
          <a:prstGeom prst="rect">
            <a:avLst/>
          </a:prstGeom>
          <a:noFill/>
          <a:ln w="9525">
            <a:noFill/>
            <a:miter lim="800000"/>
            <a:headEnd/>
            <a:tailEnd/>
          </a:ln>
        </p:spPr>
      </p:pic>
      <p:sp>
        <p:nvSpPr>
          <p:cNvPr id="14" name="TextBox 13"/>
          <p:cNvSpPr txBox="1"/>
          <p:nvPr/>
        </p:nvSpPr>
        <p:spPr>
          <a:xfrm>
            <a:off x="685800" y="4807803"/>
            <a:ext cx="3276600" cy="830997"/>
          </a:xfrm>
          <a:prstGeom prst="rect">
            <a:avLst/>
          </a:prstGeom>
          <a:noFill/>
        </p:spPr>
        <p:txBody>
          <a:bodyPr wrap="square" rtlCol="0">
            <a:spAutoFit/>
          </a:bodyPr>
          <a:lstStyle/>
          <a:p>
            <a:r>
              <a:rPr lang="en-US" sz="2400" dirty="0" smtClean="0"/>
              <a:t>Two communities lie alone two axes separately</a:t>
            </a:r>
            <a:endParaRPr lang="en-US" sz="2400" dirty="0"/>
          </a:p>
        </p:txBody>
      </p:sp>
      <p:sp>
        <p:nvSpPr>
          <p:cNvPr id="13" name="Rectangle 12"/>
          <p:cNvSpPr/>
          <p:nvPr/>
        </p:nvSpPr>
        <p:spPr>
          <a:xfrm>
            <a:off x="6858000" y="4114800"/>
            <a:ext cx="2057400" cy="213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343400" y="4191000"/>
            <a:ext cx="2057400" cy="213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33"/>
                                        </p:tgtEl>
                                        <p:attrNameLst>
                                          <p:attrName>style.visibility</p:attrName>
                                        </p:attrNameLst>
                                      </p:cBhvr>
                                      <p:to>
                                        <p:strVal val="visible"/>
                                      </p:to>
                                    </p:set>
                                    <p:animEffect transition="in" filter="blinds(horizontal)">
                                      <p:cBhvr>
                                        <p:cTn id="7" dur="500"/>
                                        <p:tgtEl>
                                          <p:spTgt spid="1033"/>
                                        </p:tgtEl>
                                      </p:cBhvr>
                                    </p:animEffect>
                                  </p:childTnLst>
                                </p:cTn>
                              </p:par>
                              <p:par>
                                <p:cTn id="8" presetID="3" presetClass="entr" presetSubtype="10" fill="hold" nodeType="withEffect">
                                  <p:stCondLst>
                                    <p:cond delay="0"/>
                                  </p:stCondLst>
                                  <p:childTnLst>
                                    <p:set>
                                      <p:cBhvr>
                                        <p:cTn id="9" dur="1" fill="hold">
                                          <p:stCondLst>
                                            <p:cond delay="0"/>
                                          </p:stCondLst>
                                        </p:cTn>
                                        <p:tgtEl>
                                          <p:spTgt spid="1034"/>
                                        </p:tgtEl>
                                        <p:attrNameLst>
                                          <p:attrName>style.visibility</p:attrName>
                                        </p:attrNameLst>
                                      </p:cBhvr>
                                      <p:to>
                                        <p:strVal val="visible"/>
                                      </p:to>
                                    </p:set>
                                    <p:animEffect transition="in" filter="blinds(horizontal)">
                                      <p:cBhvr>
                                        <p:cTn id="10" dur="500"/>
                                        <p:tgtEl>
                                          <p:spTgt spid="103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linds(horizont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xit" presetSubtype="10" fill="hold" grpId="0" nodeType="clickEffect">
                                  <p:stCondLst>
                                    <p:cond delay="0"/>
                                  </p:stCondLst>
                                  <p:childTnLst>
                                    <p:animEffect transition="out" filter="blinds(horizontal)">
                                      <p:cBhvr>
                                        <p:cTn id="17" dur="500"/>
                                        <p:tgtEl>
                                          <p:spTgt spid="15"/>
                                        </p:tgtEl>
                                      </p:cBhvr>
                                    </p:animEffect>
                                    <p:set>
                                      <p:cBhvr>
                                        <p:cTn id="1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 2</a:t>
            </a:r>
            <a:endParaRPr lang="en-US" dirty="0"/>
          </a:p>
        </p:txBody>
      </p:sp>
      <p:sp>
        <p:nvSpPr>
          <p:cNvPr id="3" name="Content Placeholder 2"/>
          <p:cNvSpPr>
            <a:spLocks noGrp="1"/>
          </p:cNvSpPr>
          <p:nvPr>
            <p:ph sz="quarter" idx="1"/>
          </p:nvPr>
        </p:nvSpPr>
        <p:spPr/>
        <p:txBody>
          <a:bodyPr>
            <a:normAutofit/>
          </a:bodyPr>
          <a:lstStyle/>
          <a:p>
            <a:pPr>
              <a:buNone/>
            </a:pPr>
            <a:r>
              <a:rPr lang="en-US" sz="2800" dirty="0" smtClean="0"/>
              <a:t>For graph                   where      is as shown above and      denotes the edges across communities. For node           ,</a:t>
            </a:r>
          </a:p>
          <a:p>
            <a:pPr>
              <a:buNone/>
            </a:pPr>
            <a:r>
              <a:rPr lang="en-US" sz="2800" dirty="0" smtClean="0"/>
              <a:t>     denotes the neighbors in      for           and</a:t>
            </a:r>
            <a:br>
              <a:rPr lang="en-US" sz="2800" dirty="0" smtClean="0"/>
            </a:br>
            <a:r>
              <a:rPr lang="en-US" sz="2800" dirty="0" smtClean="0"/>
              <a:t>	</a:t>
            </a:r>
            <a:br>
              <a:rPr lang="en-US" sz="2800" dirty="0" smtClean="0"/>
            </a:br>
            <a:r>
              <a:rPr lang="en-US" sz="2800" dirty="0" smtClean="0"/>
              <a:t/>
            </a:r>
            <a:br>
              <a:rPr lang="en-US" sz="2800" dirty="0" smtClean="0"/>
            </a:br>
            <a:r>
              <a:rPr lang="en-US" sz="2800" dirty="0" smtClean="0"/>
              <a:t/>
            </a:r>
            <a:br>
              <a:rPr lang="en-US" sz="2800" dirty="0" smtClean="0"/>
            </a:br>
            <a:endParaRPr lang="en-US" sz="2800" dirty="0" smtClean="0"/>
          </a:p>
          <a:p>
            <a:pPr>
              <a:buNone/>
            </a:pPr>
            <a:r>
              <a:rPr lang="en-US" sz="2800" dirty="0" smtClean="0"/>
              <a:t>where      is  the </a:t>
            </a:r>
            <a:r>
              <a:rPr lang="en-US" sz="2800" dirty="0" err="1" smtClean="0"/>
              <a:t>i-th</a:t>
            </a:r>
            <a:r>
              <a:rPr lang="en-US" sz="2800" dirty="0" smtClean="0"/>
              <a:t> row of     </a:t>
            </a:r>
            <a:endParaRPr lang="en-US" sz="2800"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12</a:t>
            </a:fld>
            <a:endParaRPr lang="en-US" dirty="0"/>
          </a:p>
        </p:txBody>
      </p:sp>
      <p:pic>
        <p:nvPicPr>
          <p:cNvPr id="74757" name="Picture 5"/>
          <p:cNvPicPr>
            <a:picLocks noChangeAspect="1" noChangeArrowheads="1"/>
          </p:cNvPicPr>
          <p:nvPr/>
        </p:nvPicPr>
        <p:blipFill>
          <a:blip r:embed="rId3" cstate="print"/>
          <a:srcRect/>
          <a:stretch>
            <a:fillRect/>
          </a:stretch>
        </p:blipFill>
        <p:spPr bwMode="auto">
          <a:xfrm>
            <a:off x="4572000" y="1524000"/>
            <a:ext cx="251460" cy="314325"/>
          </a:xfrm>
          <a:prstGeom prst="rect">
            <a:avLst/>
          </a:prstGeom>
          <a:noFill/>
          <a:ln w="9525">
            <a:noFill/>
            <a:miter lim="800000"/>
            <a:headEnd/>
            <a:tailEnd/>
          </a:ln>
        </p:spPr>
      </p:pic>
      <p:pic>
        <p:nvPicPr>
          <p:cNvPr id="74759" name="Picture 7"/>
          <p:cNvPicPr>
            <a:picLocks noChangeAspect="1" noChangeArrowheads="1"/>
          </p:cNvPicPr>
          <p:nvPr/>
        </p:nvPicPr>
        <p:blipFill>
          <a:blip r:embed="rId4" cstate="print"/>
          <a:srcRect/>
          <a:stretch>
            <a:fillRect/>
          </a:stretch>
        </p:blipFill>
        <p:spPr bwMode="auto">
          <a:xfrm>
            <a:off x="914400" y="1981200"/>
            <a:ext cx="282893" cy="314325"/>
          </a:xfrm>
          <a:prstGeom prst="rect">
            <a:avLst/>
          </a:prstGeom>
          <a:noFill/>
          <a:ln w="9525">
            <a:noFill/>
            <a:miter lim="800000"/>
            <a:headEnd/>
            <a:tailEnd/>
          </a:ln>
        </p:spPr>
      </p:pic>
      <p:pic>
        <p:nvPicPr>
          <p:cNvPr id="74760"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219200" y="2895600"/>
            <a:ext cx="6446520" cy="1371600"/>
          </a:xfrm>
          <a:prstGeom prst="rect">
            <a:avLst/>
          </a:prstGeom>
          <a:noFill/>
          <a:ln w="9525">
            <a:noFill/>
            <a:miter lim="800000"/>
            <a:headEnd/>
            <a:tailEnd/>
          </a:ln>
        </p:spPr>
      </p:pic>
      <p:pic>
        <p:nvPicPr>
          <p:cNvPr id="74761" name="Picture 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810000" y="4419600"/>
            <a:ext cx="4578668" cy="1927860"/>
          </a:xfrm>
          <a:prstGeom prst="rect">
            <a:avLst/>
          </a:prstGeom>
          <a:noFill/>
          <a:ln w="9525">
            <a:noFill/>
            <a:miter lim="800000"/>
            <a:headEnd/>
            <a:tailEnd/>
          </a:ln>
        </p:spPr>
      </p:pic>
      <p:pic>
        <p:nvPicPr>
          <p:cNvPr id="74762" name="Picture 10"/>
          <p:cNvPicPr>
            <a:picLocks noChangeAspect="1" noChangeArrowheads="1"/>
          </p:cNvPicPr>
          <p:nvPr/>
        </p:nvPicPr>
        <p:blipFill>
          <a:blip r:embed="rId7" cstate="print"/>
          <a:srcRect/>
          <a:stretch>
            <a:fillRect/>
          </a:stretch>
        </p:blipFill>
        <p:spPr bwMode="auto">
          <a:xfrm>
            <a:off x="990600" y="2514600"/>
            <a:ext cx="387668" cy="366713"/>
          </a:xfrm>
          <a:prstGeom prst="rect">
            <a:avLst/>
          </a:prstGeom>
          <a:noFill/>
          <a:ln w="9525">
            <a:noFill/>
            <a:miter lim="800000"/>
            <a:headEnd/>
            <a:tailEnd/>
          </a:ln>
        </p:spPr>
      </p:pic>
      <p:pic>
        <p:nvPicPr>
          <p:cNvPr id="74764" name="Picture 12"/>
          <p:cNvPicPr>
            <a:picLocks noChangeAspect="1" noChangeArrowheads="1"/>
          </p:cNvPicPr>
          <p:nvPr/>
        </p:nvPicPr>
        <p:blipFill>
          <a:blip r:embed="rId8" cstate="print"/>
          <a:srcRect/>
          <a:stretch>
            <a:fillRect/>
          </a:stretch>
        </p:blipFill>
        <p:spPr bwMode="auto">
          <a:xfrm>
            <a:off x="4572000" y="2514600"/>
            <a:ext cx="377190" cy="366713"/>
          </a:xfrm>
          <a:prstGeom prst="rect">
            <a:avLst/>
          </a:prstGeom>
          <a:noFill/>
          <a:ln w="9525">
            <a:noFill/>
            <a:miter lim="800000"/>
            <a:headEnd/>
            <a:tailEnd/>
          </a:ln>
        </p:spPr>
      </p:pic>
      <p:pic>
        <p:nvPicPr>
          <p:cNvPr id="74766" name="Picture 14"/>
          <p:cNvPicPr>
            <a:picLocks noChangeAspect="1" noChangeArrowheads="1"/>
          </p:cNvPicPr>
          <p:nvPr/>
        </p:nvPicPr>
        <p:blipFill>
          <a:blip r:embed="rId9" cstate="print"/>
          <a:srcRect/>
          <a:stretch>
            <a:fillRect/>
          </a:stretch>
        </p:blipFill>
        <p:spPr bwMode="auto">
          <a:xfrm>
            <a:off x="5410200" y="2514600"/>
            <a:ext cx="670560" cy="303848"/>
          </a:xfrm>
          <a:prstGeom prst="rect">
            <a:avLst/>
          </a:prstGeom>
          <a:noFill/>
          <a:ln w="9525">
            <a:noFill/>
            <a:miter lim="800000"/>
            <a:headEnd/>
            <a:tailEnd/>
          </a:ln>
        </p:spPr>
      </p:pic>
      <p:pic>
        <p:nvPicPr>
          <p:cNvPr id="74767" name="Picture 15"/>
          <p:cNvPicPr>
            <a:picLocks noChangeAspect="1" noChangeArrowheads="1"/>
          </p:cNvPicPr>
          <p:nvPr/>
        </p:nvPicPr>
        <p:blipFill>
          <a:blip r:embed="rId10" cstate="print"/>
          <a:srcRect/>
          <a:stretch>
            <a:fillRect/>
          </a:stretch>
        </p:blipFill>
        <p:spPr bwMode="auto">
          <a:xfrm>
            <a:off x="6781800" y="2438400"/>
            <a:ext cx="1066800" cy="412955"/>
          </a:xfrm>
          <a:prstGeom prst="rect">
            <a:avLst/>
          </a:prstGeom>
          <a:noFill/>
          <a:ln w="9525">
            <a:noFill/>
            <a:miter lim="800000"/>
            <a:headEnd/>
            <a:tailEnd/>
          </a:ln>
        </p:spPr>
      </p:pic>
      <p:pic>
        <p:nvPicPr>
          <p:cNvPr id="21" name="Picture 6"/>
          <p:cNvPicPr>
            <a:picLocks noChangeAspect="1" noChangeArrowheads="1"/>
          </p:cNvPicPr>
          <p:nvPr/>
        </p:nvPicPr>
        <p:blipFill>
          <a:blip r:embed="rId11" cstate="print"/>
          <a:srcRect/>
          <a:stretch>
            <a:fillRect/>
          </a:stretch>
        </p:blipFill>
        <p:spPr bwMode="auto">
          <a:xfrm>
            <a:off x="1828800" y="4724400"/>
            <a:ext cx="331470" cy="285750"/>
          </a:xfrm>
          <a:prstGeom prst="rect">
            <a:avLst/>
          </a:prstGeom>
          <a:noFill/>
          <a:ln w="9525">
            <a:noFill/>
            <a:miter lim="800000"/>
            <a:headEnd/>
            <a:tailEnd/>
          </a:ln>
        </p:spPr>
      </p:pic>
      <p:pic>
        <p:nvPicPr>
          <p:cNvPr id="74768" name="Picture 16"/>
          <p:cNvPicPr>
            <a:picLocks noChangeAspect="1" noChangeArrowheads="1"/>
          </p:cNvPicPr>
          <p:nvPr/>
        </p:nvPicPr>
        <p:blipFill>
          <a:blip r:embed="rId12" cstate="print"/>
          <a:srcRect/>
          <a:stretch>
            <a:fillRect/>
          </a:stretch>
        </p:blipFill>
        <p:spPr bwMode="auto">
          <a:xfrm>
            <a:off x="2362200" y="1447800"/>
            <a:ext cx="1330643" cy="461010"/>
          </a:xfrm>
          <a:prstGeom prst="rect">
            <a:avLst/>
          </a:prstGeom>
          <a:noFill/>
          <a:ln w="9525">
            <a:noFill/>
            <a:miter lim="800000"/>
            <a:headEnd/>
            <a:tailEnd/>
          </a:ln>
        </p:spPr>
      </p:pic>
      <p:graphicFrame>
        <p:nvGraphicFramePr>
          <p:cNvPr id="98307" name="Object 3"/>
          <p:cNvGraphicFramePr>
            <a:graphicFrameLocks noChangeAspect="1"/>
          </p:cNvGraphicFramePr>
          <p:nvPr/>
        </p:nvGraphicFramePr>
        <p:xfrm>
          <a:off x="7543800" y="1905000"/>
          <a:ext cx="762000" cy="442913"/>
        </p:xfrm>
        <a:graphic>
          <a:graphicData uri="http://schemas.openxmlformats.org/presentationml/2006/ole">
            <p:oleObj spid="_x0000_s98307" name="Equation" r:id="rId13" imgW="393480" imgH="2286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Proposition 2 </a:t>
            </a:r>
            <a:endParaRPr lang="en-US" dirty="0"/>
          </a:p>
        </p:txBody>
      </p:sp>
      <p:sp>
        <p:nvSpPr>
          <p:cNvPr id="3" name="Content Placeholder 2"/>
          <p:cNvSpPr>
            <a:spLocks noGrp="1"/>
          </p:cNvSpPr>
          <p:nvPr>
            <p:ph sz="quarter" idx="1"/>
          </p:nvPr>
        </p:nvSpPr>
        <p:spPr>
          <a:xfrm>
            <a:off x="914400" y="1447800"/>
            <a:ext cx="7772400" cy="4953000"/>
          </a:xfrm>
        </p:spPr>
        <p:txBody>
          <a:bodyPr>
            <a:normAutofit/>
          </a:bodyPr>
          <a:lstStyle/>
          <a:p>
            <a:r>
              <a:rPr lang="en-US" dirty="0" smtClean="0"/>
              <a:t>For                  , spectral coordinates form k approximately orthogonal lines:</a:t>
            </a:r>
          </a:p>
          <a:p>
            <a:pPr lvl="1"/>
            <a:r>
              <a:rPr lang="en-US" dirty="0" smtClean="0"/>
              <a:t> For node             (not directly connected with other communities),                      and it lies on the line</a:t>
            </a:r>
          </a:p>
          <a:p>
            <a:pPr lvl="1"/>
            <a:r>
              <a:rPr lang="en-US" dirty="0" smtClean="0"/>
              <a:t> For node             (directly connected with other communities),       deviates from the line      with the deviation</a:t>
            </a:r>
            <a:br>
              <a:rPr lang="en-US" dirty="0" smtClean="0"/>
            </a:br>
            <a:r>
              <a:rPr lang="en-US" dirty="0" smtClean="0"/>
              <a:t>                                                                   .</a:t>
            </a:r>
          </a:p>
          <a:p>
            <a:r>
              <a:rPr lang="en-US" dirty="0" err="1" smtClean="0"/>
              <a:t>Orthogonality</a:t>
            </a:r>
            <a:r>
              <a:rPr lang="en-US" dirty="0" smtClean="0"/>
              <a:t> is given by                  when the conditions in Theorem 1 are satisfied.                           </a:t>
            </a:r>
          </a:p>
        </p:txBody>
      </p:sp>
      <p:sp>
        <p:nvSpPr>
          <p:cNvPr id="4" name="Slide Number Placeholder 3"/>
          <p:cNvSpPr>
            <a:spLocks noGrp="1"/>
          </p:cNvSpPr>
          <p:nvPr>
            <p:ph type="sldNum" sz="quarter" idx="12"/>
          </p:nvPr>
        </p:nvSpPr>
        <p:spPr/>
        <p:txBody>
          <a:bodyPr/>
          <a:lstStyle/>
          <a:p>
            <a:fld id="{D36B838D-CEA3-4BBD-80CA-C21BFC8B97C1}" type="slidenum">
              <a:rPr lang="en-US" smtClean="0"/>
              <a:pPr/>
              <a:t>13</a:t>
            </a:fld>
            <a:endParaRPr lang="en-US" dirty="0"/>
          </a:p>
        </p:txBody>
      </p:sp>
      <p:pic>
        <p:nvPicPr>
          <p:cNvPr id="77828" name="Picture 4"/>
          <p:cNvPicPr>
            <a:picLocks noChangeAspect="1" noChangeArrowheads="1"/>
          </p:cNvPicPr>
          <p:nvPr/>
        </p:nvPicPr>
        <p:blipFill>
          <a:blip r:embed="rId2" cstate="print"/>
          <a:srcRect/>
          <a:stretch>
            <a:fillRect/>
          </a:stretch>
        </p:blipFill>
        <p:spPr bwMode="auto">
          <a:xfrm>
            <a:off x="2819400" y="2590800"/>
            <a:ext cx="869633" cy="345758"/>
          </a:xfrm>
          <a:prstGeom prst="rect">
            <a:avLst/>
          </a:prstGeom>
          <a:noFill/>
          <a:ln w="9525">
            <a:noFill/>
            <a:miter lim="800000"/>
            <a:headEnd/>
            <a:tailEnd/>
          </a:ln>
        </p:spPr>
      </p:pic>
      <p:pic>
        <p:nvPicPr>
          <p:cNvPr id="77830" name="Picture 6"/>
          <p:cNvPicPr>
            <a:picLocks noChangeAspect="1" noChangeArrowheads="1"/>
          </p:cNvPicPr>
          <p:nvPr/>
        </p:nvPicPr>
        <p:blipFill>
          <a:blip r:embed="rId3" cstate="print"/>
          <a:srcRect/>
          <a:stretch>
            <a:fillRect/>
          </a:stretch>
        </p:blipFill>
        <p:spPr bwMode="auto">
          <a:xfrm>
            <a:off x="3505200" y="3017520"/>
            <a:ext cx="1445895" cy="345758"/>
          </a:xfrm>
          <a:prstGeom prst="rect">
            <a:avLst/>
          </a:prstGeom>
          <a:noFill/>
          <a:ln w="9525">
            <a:noFill/>
            <a:miter lim="800000"/>
            <a:headEnd/>
            <a:tailEnd/>
          </a:ln>
        </p:spPr>
      </p:pic>
      <p:pic>
        <p:nvPicPr>
          <p:cNvPr id="77837" name="Picture 13"/>
          <p:cNvPicPr>
            <a:picLocks noChangeAspect="1" noChangeArrowheads="1"/>
          </p:cNvPicPr>
          <p:nvPr/>
        </p:nvPicPr>
        <p:blipFill>
          <a:blip r:embed="rId4" cstate="print"/>
          <a:srcRect/>
          <a:stretch>
            <a:fillRect/>
          </a:stretch>
        </p:blipFill>
        <p:spPr bwMode="auto">
          <a:xfrm>
            <a:off x="3505200" y="3962400"/>
            <a:ext cx="387668" cy="261938"/>
          </a:xfrm>
          <a:prstGeom prst="rect">
            <a:avLst/>
          </a:prstGeom>
          <a:noFill/>
          <a:ln w="9525">
            <a:noFill/>
            <a:miter lim="800000"/>
            <a:headEnd/>
            <a:tailEnd/>
          </a:ln>
        </p:spPr>
      </p:pic>
      <p:pic>
        <p:nvPicPr>
          <p:cNvPr id="77839" name="Picture 15"/>
          <p:cNvPicPr>
            <a:picLocks noChangeAspect="1" noChangeArrowheads="1"/>
          </p:cNvPicPr>
          <p:nvPr/>
        </p:nvPicPr>
        <p:blipFill>
          <a:blip r:embed="rId5" cstate="print"/>
          <a:srcRect/>
          <a:stretch>
            <a:fillRect/>
          </a:stretch>
        </p:blipFill>
        <p:spPr bwMode="auto">
          <a:xfrm>
            <a:off x="7924800" y="3048000"/>
            <a:ext cx="303848" cy="293370"/>
          </a:xfrm>
          <a:prstGeom prst="rect">
            <a:avLst/>
          </a:prstGeom>
          <a:noFill/>
          <a:ln w="9525">
            <a:noFill/>
            <a:miter lim="800000"/>
            <a:headEnd/>
            <a:tailEnd/>
          </a:ln>
        </p:spPr>
      </p:pic>
      <p:pic>
        <p:nvPicPr>
          <p:cNvPr id="77840" name="Picture 16"/>
          <p:cNvPicPr>
            <a:picLocks noChangeAspect="1" noChangeArrowheads="1"/>
          </p:cNvPicPr>
          <p:nvPr/>
        </p:nvPicPr>
        <p:blipFill>
          <a:blip r:embed="rId6" cstate="print"/>
          <a:srcRect/>
          <a:stretch>
            <a:fillRect/>
          </a:stretch>
        </p:blipFill>
        <p:spPr bwMode="auto">
          <a:xfrm>
            <a:off x="3124200" y="4267200"/>
            <a:ext cx="3705225" cy="971550"/>
          </a:xfrm>
          <a:prstGeom prst="rect">
            <a:avLst/>
          </a:prstGeom>
          <a:noFill/>
          <a:ln w="9525">
            <a:noFill/>
            <a:miter lim="800000"/>
            <a:headEnd/>
            <a:tailEnd/>
          </a:ln>
        </p:spPr>
      </p:pic>
      <p:pic>
        <p:nvPicPr>
          <p:cNvPr id="23" name="Picture 16"/>
          <p:cNvPicPr>
            <a:picLocks noChangeAspect="1" noChangeArrowheads="1"/>
          </p:cNvPicPr>
          <p:nvPr/>
        </p:nvPicPr>
        <p:blipFill>
          <a:blip r:embed="rId7" cstate="print"/>
          <a:srcRect/>
          <a:stretch>
            <a:fillRect/>
          </a:stretch>
        </p:blipFill>
        <p:spPr bwMode="auto">
          <a:xfrm>
            <a:off x="1889413" y="1447800"/>
            <a:ext cx="1539587" cy="533400"/>
          </a:xfrm>
          <a:prstGeom prst="rect">
            <a:avLst/>
          </a:prstGeom>
          <a:noFill/>
          <a:ln w="9525">
            <a:noFill/>
            <a:miter lim="800000"/>
            <a:headEnd/>
            <a:tailEnd/>
          </a:ln>
        </p:spPr>
      </p:pic>
      <p:pic>
        <p:nvPicPr>
          <p:cNvPr id="24" name="Picture 4"/>
          <p:cNvPicPr>
            <a:picLocks noChangeAspect="1" noChangeArrowheads="1"/>
          </p:cNvPicPr>
          <p:nvPr/>
        </p:nvPicPr>
        <p:blipFill>
          <a:blip r:embed="rId2" cstate="print"/>
          <a:srcRect/>
          <a:stretch>
            <a:fillRect/>
          </a:stretch>
        </p:blipFill>
        <p:spPr bwMode="auto">
          <a:xfrm>
            <a:off x="2864167" y="3464242"/>
            <a:ext cx="869633" cy="345758"/>
          </a:xfrm>
          <a:prstGeom prst="rect">
            <a:avLst/>
          </a:prstGeom>
          <a:noFill/>
          <a:ln w="9525">
            <a:noFill/>
            <a:miter lim="800000"/>
            <a:headEnd/>
            <a:tailEnd/>
          </a:ln>
        </p:spPr>
      </p:pic>
      <p:pic>
        <p:nvPicPr>
          <p:cNvPr id="25" name="Picture 15"/>
          <p:cNvPicPr>
            <a:picLocks noChangeAspect="1" noChangeArrowheads="1"/>
          </p:cNvPicPr>
          <p:nvPr/>
        </p:nvPicPr>
        <p:blipFill>
          <a:blip r:embed="rId5" cstate="print"/>
          <a:srcRect/>
          <a:stretch>
            <a:fillRect/>
          </a:stretch>
        </p:blipFill>
        <p:spPr bwMode="auto">
          <a:xfrm>
            <a:off x="6781800" y="3886200"/>
            <a:ext cx="359093" cy="346710"/>
          </a:xfrm>
          <a:prstGeom prst="rect">
            <a:avLst/>
          </a:prstGeom>
          <a:noFill/>
          <a:ln w="9525">
            <a:noFill/>
            <a:miter lim="800000"/>
            <a:headEnd/>
            <a:tailEnd/>
          </a:ln>
        </p:spPr>
      </p:pic>
      <p:pic>
        <p:nvPicPr>
          <p:cNvPr id="77841" name="Picture 17"/>
          <p:cNvPicPr>
            <a:picLocks noChangeAspect="1" noChangeArrowheads="1"/>
          </p:cNvPicPr>
          <p:nvPr/>
        </p:nvPicPr>
        <p:blipFill>
          <a:blip r:embed="rId8" cstate="print"/>
          <a:srcRect/>
          <a:stretch>
            <a:fillRect/>
          </a:stretch>
        </p:blipFill>
        <p:spPr bwMode="auto">
          <a:xfrm>
            <a:off x="5181600" y="5257800"/>
            <a:ext cx="1362075" cy="445770"/>
          </a:xfrm>
          <a:prstGeom prst="rect">
            <a:avLst/>
          </a:prstGeom>
          <a:noFill/>
          <a:ln w="9525">
            <a:noFill/>
            <a:miter lim="800000"/>
            <a:headEnd/>
            <a:tailEnd/>
          </a:ln>
        </p:spPr>
      </p:pic>
      <p:sp>
        <p:nvSpPr>
          <p:cNvPr id="27" name="Rectangle 26"/>
          <p:cNvSpPr/>
          <p:nvPr/>
        </p:nvSpPr>
        <p:spPr>
          <a:xfrm>
            <a:off x="5181600" y="5257800"/>
            <a:ext cx="1447800" cy="4572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09600" y="1524000"/>
            <a:ext cx="3276600" cy="461665"/>
          </a:xfrm>
          <a:prstGeom prst="rect">
            <a:avLst/>
          </a:prstGeom>
          <a:noFill/>
        </p:spPr>
        <p:txBody>
          <a:bodyPr wrap="square" rtlCol="0">
            <a:spAutoFit/>
          </a:bodyPr>
          <a:lstStyle/>
          <a:p>
            <a:r>
              <a:rPr lang="en-US" sz="2400" dirty="0" smtClean="0"/>
              <a:t>For Observed graph     :</a:t>
            </a:r>
            <a:endParaRPr lang="en-US" sz="2400" dirty="0"/>
          </a:p>
        </p:txBody>
      </p:sp>
      <p:pic>
        <p:nvPicPr>
          <p:cNvPr id="75778" name="Picture 2"/>
          <p:cNvPicPr>
            <a:picLocks noChangeAspect="1" noChangeArrowheads="1"/>
          </p:cNvPicPr>
          <p:nvPr/>
        </p:nvPicPr>
        <p:blipFill>
          <a:blip r:embed="rId3" cstate="print"/>
          <a:srcRect/>
          <a:stretch>
            <a:fillRect/>
          </a:stretch>
        </p:blipFill>
        <p:spPr bwMode="auto">
          <a:xfrm>
            <a:off x="2959417" y="1499616"/>
            <a:ext cx="240983" cy="429578"/>
          </a:xfrm>
          <a:prstGeom prst="rect">
            <a:avLst/>
          </a:prstGeom>
          <a:noFill/>
          <a:ln w="9525">
            <a:noFill/>
            <a:miter lim="800000"/>
            <a:headEnd/>
            <a:tailEnd/>
          </a:ln>
        </p:spPr>
      </p:pic>
      <p:pic>
        <p:nvPicPr>
          <p:cNvPr id="1035" name="Picture 11"/>
          <p:cNvPicPr>
            <a:picLocks noChangeAspect="1" noChangeArrowheads="1"/>
          </p:cNvPicPr>
          <p:nvPr/>
        </p:nvPicPr>
        <p:blipFill>
          <a:blip r:embed="rId4" cstate="print"/>
          <a:srcRect/>
          <a:stretch>
            <a:fillRect/>
          </a:stretch>
        </p:blipFill>
        <p:spPr bwMode="auto">
          <a:xfrm>
            <a:off x="4250880" y="1447800"/>
            <a:ext cx="4664520" cy="48006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2 Community Example (Cont’d)</a:t>
            </a:r>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14</a:t>
            </a:fld>
            <a:endParaRPr lang="en-US" dirty="0"/>
          </a:p>
        </p:txBody>
      </p:sp>
      <p:pic>
        <p:nvPicPr>
          <p:cNvPr id="1030" name="Picture 6"/>
          <p:cNvPicPr>
            <a:picLocks noChangeAspect="1" noChangeArrowheads="1"/>
          </p:cNvPicPr>
          <p:nvPr/>
        </p:nvPicPr>
        <p:blipFill>
          <a:blip r:embed="rId5" cstate="print"/>
          <a:srcRect/>
          <a:stretch>
            <a:fillRect/>
          </a:stretch>
        </p:blipFill>
        <p:spPr bwMode="auto">
          <a:xfrm>
            <a:off x="533400" y="2057400"/>
            <a:ext cx="3925253" cy="755333"/>
          </a:xfrm>
          <a:prstGeom prst="rect">
            <a:avLst/>
          </a:prstGeom>
          <a:noFill/>
          <a:ln w="9525">
            <a:noFill/>
            <a:miter lim="800000"/>
            <a:headEnd/>
            <a:tailEnd/>
          </a:ln>
        </p:spPr>
      </p:pic>
      <p:sp>
        <p:nvSpPr>
          <p:cNvPr id="16" name="TextBox 15"/>
          <p:cNvSpPr txBox="1"/>
          <p:nvPr/>
        </p:nvSpPr>
        <p:spPr>
          <a:xfrm>
            <a:off x="457200" y="3124200"/>
            <a:ext cx="3962400" cy="3416320"/>
          </a:xfrm>
          <a:prstGeom prst="rect">
            <a:avLst/>
          </a:prstGeom>
          <a:noFill/>
        </p:spPr>
        <p:txBody>
          <a:bodyPr wrap="square" rtlCol="0">
            <a:spAutoFit/>
          </a:bodyPr>
          <a:lstStyle/>
          <a:p>
            <a:r>
              <a:rPr lang="en-US" sz="2400" dirty="0" smtClean="0"/>
              <a:t>Nodes lie alone two orthogonal lines:</a:t>
            </a:r>
          </a:p>
          <a:p>
            <a:endParaRPr lang="en-US" sz="2400" dirty="0" smtClean="0"/>
          </a:p>
          <a:p>
            <a:r>
              <a:rPr lang="en-US" sz="2400" dirty="0" smtClean="0"/>
              <a:t>                        ,</a:t>
            </a:r>
          </a:p>
          <a:p>
            <a:r>
              <a:rPr lang="en-US" sz="2400" dirty="0" smtClean="0"/>
              <a:t>since                   </a:t>
            </a:r>
          </a:p>
          <a:p>
            <a:endParaRPr lang="en-US" sz="2400" dirty="0" smtClean="0"/>
          </a:p>
          <a:p>
            <a:r>
              <a:rPr lang="en-US" sz="2400" dirty="0" smtClean="0"/>
              <a:t>They rotate clockwise from the original axes since </a:t>
            </a:r>
          </a:p>
          <a:p>
            <a:r>
              <a:rPr lang="en-US" sz="2400" dirty="0" smtClean="0"/>
              <a:t> </a:t>
            </a:r>
            <a:endParaRPr lang="en-US" sz="2400" dirty="0"/>
          </a:p>
        </p:txBody>
      </p:sp>
      <p:pic>
        <p:nvPicPr>
          <p:cNvPr id="79875" name="Picture 3"/>
          <p:cNvPicPr>
            <a:picLocks noChangeAspect="1" noChangeArrowheads="1"/>
          </p:cNvPicPr>
          <p:nvPr/>
        </p:nvPicPr>
        <p:blipFill>
          <a:blip r:embed="rId6" cstate="print"/>
          <a:srcRect/>
          <a:stretch>
            <a:fillRect/>
          </a:stretch>
        </p:blipFill>
        <p:spPr bwMode="auto">
          <a:xfrm>
            <a:off x="1219200" y="4572000"/>
            <a:ext cx="1152525" cy="371475"/>
          </a:xfrm>
          <a:prstGeom prst="rect">
            <a:avLst/>
          </a:prstGeom>
          <a:noFill/>
          <a:ln w="9525">
            <a:noFill/>
            <a:miter lim="800000"/>
            <a:headEnd/>
            <a:tailEnd/>
          </a:ln>
        </p:spPr>
      </p:pic>
      <p:pic>
        <p:nvPicPr>
          <p:cNvPr id="79876" name="Picture 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09600" y="3962400"/>
            <a:ext cx="1808798" cy="574358"/>
          </a:xfrm>
          <a:prstGeom prst="rect">
            <a:avLst/>
          </a:prstGeom>
          <a:noFill/>
          <a:ln w="9525">
            <a:noFill/>
            <a:miter lim="800000"/>
            <a:headEnd/>
            <a:tailEnd/>
          </a:ln>
        </p:spPr>
      </p:pic>
      <p:pic>
        <p:nvPicPr>
          <p:cNvPr id="79877" name="Picture 5"/>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2514600" y="3962400"/>
            <a:ext cx="1757363" cy="582930"/>
          </a:xfrm>
          <a:prstGeom prst="rect">
            <a:avLst/>
          </a:prstGeom>
          <a:noFill/>
          <a:ln w="9525">
            <a:noFill/>
            <a:miter lim="800000"/>
            <a:headEnd/>
            <a:tailEnd/>
          </a:ln>
        </p:spPr>
      </p:pic>
      <p:graphicFrame>
        <p:nvGraphicFramePr>
          <p:cNvPr id="14" name="Object 13"/>
          <p:cNvGraphicFramePr>
            <a:graphicFrameLocks noChangeAspect="1"/>
          </p:cNvGraphicFramePr>
          <p:nvPr/>
        </p:nvGraphicFramePr>
        <p:xfrm>
          <a:off x="2590800" y="5715000"/>
          <a:ext cx="1434353" cy="381000"/>
        </p:xfrm>
        <a:graphic>
          <a:graphicData uri="http://schemas.openxmlformats.org/presentationml/2006/ole">
            <p:oleObj spid="_x0000_s100354" name="Equation" r:id="rId9" imgW="812520" imgH="21564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Adjacency </a:t>
            </a:r>
            <a:r>
              <a:rPr lang="en-US" dirty="0" err="1" smtClean="0"/>
              <a:t>Eigenspace</a:t>
            </a:r>
            <a:r>
              <a:rPr lang="en-US" dirty="0" smtClean="0"/>
              <a:t> based Clustering</a:t>
            </a:r>
            <a:endParaRPr lang="en-US" dirty="0"/>
          </a:p>
        </p:txBody>
      </p:sp>
      <p:sp>
        <p:nvSpPr>
          <p:cNvPr id="3" name="Slide Number Placeholder 2"/>
          <p:cNvSpPr>
            <a:spLocks noGrp="1"/>
          </p:cNvSpPr>
          <p:nvPr>
            <p:ph type="sldNum" sz="quarter" idx="12"/>
          </p:nvPr>
        </p:nvSpPr>
        <p:spPr/>
        <p:txBody>
          <a:bodyPr/>
          <a:lstStyle/>
          <a:p>
            <a:fld id="{D36B838D-CEA3-4BBD-80CA-C21BFC8B97C1}" type="slidenum">
              <a:rPr lang="en-US" smtClean="0"/>
              <a:pPr/>
              <a:t>15</a:t>
            </a:fld>
            <a:endParaRPr lang="en-US"/>
          </a:p>
        </p:txBody>
      </p:sp>
      <p:pic>
        <p:nvPicPr>
          <p:cNvPr id="76803" name="Picture 3"/>
          <p:cNvPicPr>
            <a:picLocks noGrp="1" noChangeAspect="1" noChangeArrowheads="1"/>
          </p:cNvPicPr>
          <p:nvPr>
            <p:ph sz="quarter" idx="1"/>
          </p:nvPr>
        </p:nvPicPr>
        <p:blipFill>
          <a:blip r:embed="rId2" cstate="print"/>
          <a:srcRect/>
          <a:stretch>
            <a:fillRect/>
          </a:stretch>
        </p:blipFill>
        <p:spPr bwMode="auto">
          <a:xfrm>
            <a:off x="824131" y="1524000"/>
            <a:ext cx="7769665" cy="4495800"/>
          </a:xfrm>
          <a:prstGeom prst="rect">
            <a:avLst/>
          </a:prstGeom>
          <a:noFill/>
          <a:ln w="9525">
            <a:noFill/>
            <a:miter lim="800000"/>
            <a:headEnd/>
            <a:tailEnd/>
          </a:ln>
        </p:spPr>
      </p:pic>
      <p:sp>
        <p:nvSpPr>
          <p:cNvPr id="7" name="Line Callout 1 6"/>
          <p:cNvSpPr/>
          <p:nvPr/>
        </p:nvSpPr>
        <p:spPr>
          <a:xfrm>
            <a:off x="6934200" y="2209800"/>
            <a:ext cx="1828800" cy="838200"/>
          </a:xfrm>
          <a:prstGeom prst="borderCallout1">
            <a:avLst>
              <a:gd name="adj1" fmla="val 56362"/>
              <a:gd name="adj2" fmla="val -6627"/>
              <a:gd name="adj3" fmla="val 205200"/>
              <a:gd name="adj4" fmla="val -46427"/>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Projection onto </a:t>
            </a:r>
          </a:p>
          <a:p>
            <a:pPr algn="ctr"/>
            <a:r>
              <a:rPr lang="en-US" dirty="0" smtClean="0"/>
              <a:t>k- dimensional unit sphere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Fitting Statistics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Davies-</a:t>
            </a:r>
            <a:r>
              <a:rPr lang="en-US" dirty="0" err="1" smtClean="0"/>
              <a:t>Bouldin</a:t>
            </a:r>
            <a:r>
              <a:rPr lang="en-US" dirty="0" smtClean="0"/>
              <a:t> Index (</a:t>
            </a:r>
            <a:r>
              <a:rPr lang="en-US" i="1" dirty="0" smtClean="0"/>
              <a:t>DBI )</a:t>
            </a:r>
            <a:endParaRPr lang="en-US" sz="2000" dirty="0" smtClean="0"/>
          </a:p>
          <a:p>
            <a:pPr marL="627063" lvl="1" indent="-307975">
              <a:buFont typeface="+mj-lt"/>
              <a:buAutoNum type="arabicPeriod"/>
              <a:tabLst>
                <a:tab pos="627063" algn="l"/>
              </a:tabLst>
            </a:pPr>
            <a:r>
              <a:rPr lang="en-US" dirty="0" smtClean="0"/>
              <a:t>low </a:t>
            </a:r>
            <a:r>
              <a:rPr lang="en-US" i="1" dirty="0" smtClean="0"/>
              <a:t>DBI </a:t>
            </a:r>
            <a:r>
              <a:rPr lang="en-US" dirty="0" smtClean="0"/>
              <a:t>indicates output clusters with low intra-cluster distances and high inter-cluster distances</a:t>
            </a:r>
          </a:p>
          <a:p>
            <a:pPr marL="627063" lvl="1" indent="-307975">
              <a:buFont typeface="+mj-lt"/>
              <a:buAutoNum type="arabicPeriod"/>
            </a:pPr>
            <a:r>
              <a:rPr lang="en-US" dirty="0" smtClean="0"/>
              <a:t>We expect to have the minimum </a:t>
            </a:r>
            <a:r>
              <a:rPr lang="en-US" i="1" dirty="0" smtClean="0"/>
              <a:t>DBI </a:t>
            </a:r>
            <a:r>
              <a:rPr lang="en-US" dirty="0" smtClean="0"/>
              <a:t>after applying k-means in the k-dimensional spectral space for a graph with k communities</a:t>
            </a:r>
          </a:p>
          <a:p>
            <a:r>
              <a:rPr lang="en-US" dirty="0" smtClean="0"/>
              <a:t>Average Angle between </a:t>
            </a:r>
            <a:r>
              <a:rPr lang="en-US" dirty="0" err="1" smtClean="0"/>
              <a:t>Centroids</a:t>
            </a:r>
            <a:endParaRPr lang="en-US" dirty="0" smtClean="0"/>
          </a:p>
          <a:p>
            <a:pPr marL="627063" lvl="1" indent="0">
              <a:buNone/>
            </a:pPr>
            <a:r>
              <a:rPr lang="en-US" dirty="0" smtClean="0"/>
              <a:t>We expect the angles between </a:t>
            </a:r>
            <a:r>
              <a:rPr lang="en-US" dirty="0" err="1" smtClean="0"/>
              <a:t>centroids</a:t>
            </a:r>
            <a:r>
              <a:rPr lang="en-US" dirty="0" smtClean="0"/>
              <a:t> of the output cluster are close to        since spectral coordinates form quasi-orthogonal lines </a:t>
            </a:r>
          </a:p>
          <a:p>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16</a:t>
            </a:fld>
            <a:endParaRPr lang="en-US" dirty="0"/>
          </a:p>
        </p:txBody>
      </p:sp>
      <p:pic>
        <p:nvPicPr>
          <p:cNvPr id="81923" name="Picture 3"/>
          <p:cNvPicPr>
            <a:picLocks noChangeAspect="1" noChangeArrowheads="1"/>
          </p:cNvPicPr>
          <p:nvPr/>
        </p:nvPicPr>
        <p:blipFill>
          <a:blip r:embed="rId2" cstate="print"/>
          <a:srcRect/>
          <a:stretch>
            <a:fillRect/>
          </a:stretch>
        </p:blipFill>
        <p:spPr bwMode="auto">
          <a:xfrm>
            <a:off x="4114800" y="4876800"/>
            <a:ext cx="440267"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a:t>
            </a:r>
            <a:endParaRPr lang="en-US" dirty="0"/>
          </a:p>
        </p:txBody>
      </p:sp>
      <p:sp>
        <p:nvSpPr>
          <p:cNvPr id="3" name="Content Placeholder 2"/>
          <p:cNvSpPr>
            <a:spLocks noGrp="1"/>
          </p:cNvSpPr>
          <p:nvPr>
            <p:ph sz="quarter" idx="1"/>
          </p:nvPr>
        </p:nvSpPr>
        <p:spPr/>
        <p:txBody>
          <a:bodyPr>
            <a:normAutofit/>
          </a:bodyPr>
          <a:lstStyle/>
          <a:p>
            <a:r>
              <a:rPr lang="en-US" dirty="0" smtClean="0"/>
              <a:t>No need to calculate all the </a:t>
            </a:r>
            <a:r>
              <a:rPr lang="en-US" dirty="0" err="1" smtClean="0"/>
              <a:t>eigenpairs</a:t>
            </a:r>
            <a:r>
              <a:rPr lang="en-US" dirty="0" smtClean="0"/>
              <a:t>:</a:t>
            </a:r>
            <a:br>
              <a:rPr lang="en-US" dirty="0" smtClean="0"/>
            </a:br>
            <a:r>
              <a:rPr lang="en-US" dirty="0" smtClean="0"/>
              <a:t>we only need to calculate the first </a:t>
            </a:r>
            <a:r>
              <a:rPr lang="en-US" i="1" dirty="0" smtClean="0"/>
              <a:t>k </a:t>
            </a:r>
            <a:r>
              <a:rPr lang="en-US" dirty="0" err="1" smtClean="0"/>
              <a:t>eigen</a:t>
            </a:r>
            <a:r>
              <a:rPr lang="en-US" dirty="0" smtClean="0"/>
              <a:t>-pairs and </a:t>
            </a:r>
            <a:endParaRPr lang="en-US" i="1" dirty="0" smtClean="0"/>
          </a:p>
          <a:p>
            <a:r>
              <a:rPr lang="en-US" dirty="0" err="1" smtClean="0"/>
              <a:t>Sparsity</a:t>
            </a:r>
            <a:r>
              <a:rPr lang="en-US" dirty="0" smtClean="0"/>
              <a:t> of data reduces the time complexity:</a:t>
            </a:r>
            <a:br>
              <a:rPr lang="en-US" dirty="0" smtClean="0"/>
            </a:br>
            <a:r>
              <a:rPr lang="en-US" dirty="0" err="1" smtClean="0"/>
              <a:t>Lanczos</a:t>
            </a:r>
            <a:r>
              <a:rPr lang="en-US" dirty="0" smtClean="0"/>
              <a:t> algorithm </a:t>
            </a:r>
            <a:r>
              <a:rPr lang="en-US" sz="2000" dirty="0" smtClean="0"/>
              <a:t>[</a:t>
            </a:r>
            <a:r>
              <a:rPr lang="en-US" sz="2000" dirty="0" err="1" smtClean="0"/>
              <a:t>Goluband</a:t>
            </a:r>
            <a:r>
              <a:rPr lang="en-US" sz="2000" dirty="0" smtClean="0"/>
              <a:t> Van Loan, 1996] </a:t>
            </a:r>
            <a:r>
              <a:rPr lang="en-US" dirty="0" smtClean="0"/>
              <a:t>generally needs           rather than            at each iteration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17</a:t>
            </a:fld>
            <a:endParaRPr lang="en-US" dirty="0"/>
          </a:p>
        </p:txBody>
      </p:sp>
      <p:pic>
        <p:nvPicPr>
          <p:cNvPr id="84995" name="Picture 3"/>
          <p:cNvPicPr>
            <a:picLocks noChangeAspect="1" noChangeArrowheads="1"/>
          </p:cNvPicPr>
          <p:nvPr/>
        </p:nvPicPr>
        <p:blipFill>
          <a:blip r:embed="rId3" cstate="print"/>
          <a:srcRect/>
          <a:stretch>
            <a:fillRect/>
          </a:stretch>
        </p:blipFill>
        <p:spPr bwMode="auto">
          <a:xfrm>
            <a:off x="4800600" y="4038600"/>
            <a:ext cx="941070" cy="458153"/>
          </a:xfrm>
          <a:prstGeom prst="rect">
            <a:avLst/>
          </a:prstGeom>
          <a:noFill/>
          <a:ln w="9525">
            <a:noFill/>
            <a:miter lim="800000"/>
            <a:headEnd/>
            <a:tailEnd/>
          </a:ln>
        </p:spPr>
      </p:pic>
      <p:pic>
        <p:nvPicPr>
          <p:cNvPr id="84996" name="Picture 4"/>
          <p:cNvPicPr>
            <a:picLocks noChangeAspect="1" noChangeArrowheads="1"/>
          </p:cNvPicPr>
          <p:nvPr/>
        </p:nvPicPr>
        <p:blipFill>
          <a:blip r:embed="rId4" cstate="print"/>
          <a:srcRect/>
          <a:stretch>
            <a:fillRect/>
          </a:stretch>
        </p:blipFill>
        <p:spPr bwMode="auto">
          <a:xfrm>
            <a:off x="2209800" y="4038600"/>
            <a:ext cx="788276" cy="381000"/>
          </a:xfrm>
          <a:prstGeom prst="rect">
            <a:avLst/>
          </a:prstGeom>
          <a:noFill/>
          <a:ln w="9525">
            <a:noFill/>
            <a:miter lim="800000"/>
            <a:headEnd/>
            <a:tailEnd/>
          </a:ln>
        </p:spPr>
      </p:pic>
      <p:graphicFrame>
        <p:nvGraphicFramePr>
          <p:cNvPr id="7" name="Object 6"/>
          <p:cNvGraphicFramePr>
            <a:graphicFrameLocks noChangeAspect="1"/>
          </p:cNvGraphicFramePr>
          <p:nvPr/>
        </p:nvGraphicFramePr>
        <p:xfrm>
          <a:off x="1981200" y="2514600"/>
          <a:ext cx="914400" cy="365760"/>
        </p:xfrm>
        <a:graphic>
          <a:graphicData uri="http://schemas.openxmlformats.org/presentationml/2006/ole">
            <p:oleObj spid="_x0000_s99330" name="Equation" r:id="rId5" imgW="444240" imgH="17748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endParaRPr lang="en-US" dirty="0"/>
          </a:p>
        </p:txBody>
      </p:sp>
      <p:sp>
        <p:nvSpPr>
          <p:cNvPr id="3" name="Content Placeholder 2"/>
          <p:cNvSpPr>
            <a:spLocks noGrp="1"/>
          </p:cNvSpPr>
          <p:nvPr>
            <p:ph sz="quarter" idx="1"/>
          </p:nvPr>
        </p:nvSpPr>
        <p:spPr>
          <a:xfrm>
            <a:off x="914400" y="1447800"/>
            <a:ext cx="7772400" cy="4724400"/>
          </a:xfrm>
        </p:spPr>
        <p:txBody>
          <a:bodyPr>
            <a:normAutofit fontScale="92500" lnSpcReduction="20000"/>
          </a:bodyPr>
          <a:lstStyle/>
          <a:p>
            <a:r>
              <a:rPr lang="en-US" dirty="0" smtClean="0"/>
              <a:t>Four real network data</a:t>
            </a:r>
          </a:p>
          <a:p>
            <a:pPr lvl="1"/>
            <a:r>
              <a:rPr lang="en-US" dirty="0" smtClean="0"/>
              <a:t>Political books  (105,441)</a:t>
            </a:r>
          </a:p>
          <a:p>
            <a:pPr lvl="1"/>
            <a:r>
              <a:rPr lang="en-US" dirty="0" smtClean="0"/>
              <a:t>Political blogs   (1222,16714)</a:t>
            </a:r>
          </a:p>
          <a:p>
            <a:pPr lvl="1"/>
            <a:r>
              <a:rPr lang="en-US" dirty="0" smtClean="0"/>
              <a:t>Enron               (148,869)</a:t>
            </a:r>
          </a:p>
          <a:p>
            <a:pPr lvl="1"/>
            <a:r>
              <a:rPr lang="en-US" dirty="0" err="1" smtClean="0"/>
              <a:t>Facebook</a:t>
            </a:r>
            <a:r>
              <a:rPr lang="en-US" dirty="0" smtClean="0"/>
              <a:t>          (63392,816886)</a:t>
            </a:r>
          </a:p>
          <a:p>
            <a:r>
              <a:rPr lang="en-US" dirty="0" smtClean="0"/>
              <a:t>Two synthetic networks</a:t>
            </a:r>
          </a:p>
          <a:p>
            <a:pPr lvl="1"/>
            <a:r>
              <a:rPr lang="en-US" i="1" dirty="0" smtClean="0"/>
              <a:t>Syn-1</a:t>
            </a:r>
            <a:r>
              <a:rPr lang="en-US" dirty="0" smtClean="0"/>
              <a:t> contains 5 communities with 200, 180, 170, 150 and 140 nodes, each generated by power law method with 2.3</a:t>
            </a:r>
          </a:p>
          <a:p>
            <a:pPr lvl="1"/>
            <a:r>
              <a:rPr lang="en-US" dirty="0" smtClean="0"/>
              <a:t>The ratio between inter-community edges and inner-community edges is 0.2</a:t>
            </a:r>
          </a:p>
          <a:p>
            <a:pPr lvl="1"/>
            <a:r>
              <a:rPr lang="en-US" i="1" dirty="0" smtClean="0"/>
              <a:t>Syn-2</a:t>
            </a:r>
            <a:r>
              <a:rPr lang="en-US" dirty="0" smtClean="0"/>
              <a:t> has the last two communities in </a:t>
            </a:r>
            <a:r>
              <a:rPr lang="en-US" i="1" dirty="0" smtClean="0"/>
              <a:t>Syn-1</a:t>
            </a:r>
            <a:r>
              <a:rPr lang="en-US" dirty="0" smtClean="0"/>
              <a:t> merged (the ratio increase to 0.8)</a:t>
            </a:r>
          </a:p>
        </p:txBody>
      </p:sp>
      <p:sp>
        <p:nvSpPr>
          <p:cNvPr id="4" name="Slide Number Placeholder 3"/>
          <p:cNvSpPr>
            <a:spLocks noGrp="1"/>
          </p:cNvSpPr>
          <p:nvPr>
            <p:ph type="sldNum" sz="quarter" idx="12"/>
          </p:nvPr>
        </p:nvSpPr>
        <p:spPr/>
        <p:txBody>
          <a:bodyPr/>
          <a:lstStyle/>
          <a:p>
            <a:fld id="{D36B838D-CEA3-4BBD-80CA-C21BFC8B97C1}"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a:t>
            </a:r>
            <a:r>
              <a:rPr lang="en-US" dirty="0" err="1" smtClean="0"/>
              <a:t>Orthogonality</a:t>
            </a:r>
            <a:r>
              <a:rPr lang="en-US" dirty="0" smtClean="0"/>
              <a:t> Pattern</a:t>
            </a:r>
            <a:endParaRPr lang="en-US" dirty="0"/>
          </a:p>
        </p:txBody>
      </p:sp>
      <p:pic>
        <p:nvPicPr>
          <p:cNvPr id="6" name="Content Placeholder 5" descr="IJCAI_Syn.png"/>
          <p:cNvPicPr>
            <a:picLocks noGrp="1" noChangeAspect="1"/>
          </p:cNvPicPr>
          <p:nvPr>
            <p:ph sz="quarter" idx="1"/>
          </p:nvPr>
        </p:nvPicPr>
        <p:blipFill>
          <a:blip r:embed="rId2" cstate="print"/>
          <a:stretch>
            <a:fillRect/>
          </a:stretch>
        </p:blipFill>
        <p:spPr>
          <a:xfrm>
            <a:off x="838200" y="1600200"/>
            <a:ext cx="7696200" cy="3852539"/>
          </a:xfrm>
        </p:spPr>
      </p:pic>
      <p:sp>
        <p:nvSpPr>
          <p:cNvPr id="4" name="Slide Number Placeholder 3"/>
          <p:cNvSpPr>
            <a:spLocks noGrp="1"/>
          </p:cNvSpPr>
          <p:nvPr>
            <p:ph type="sldNum" sz="quarter" idx="12"/>
          </p:nvPr>
        </p:nvSpPr>
        <p:spPr/>
        <p:txBody>
          <a:bodyPr/>
          <a:lstStyle/>
          <a:p>
            <a:fld id="{D36B838D-CEA3-4BBD-80CA-C21BFC8B97C1}" type="slidenum">
              <a:rPr lang="en-US" smtClean="0"/>
              <a:pPr/>
              <a:t>19</a:t>
            </a:fld>
            <a:endParaRPr lang="en-US" dirty="0"/>
          </a:p>
        </p:txBody>
      </p:sp>
      <p:sp>
        <p:nvSpPr>
          <p:cNvPr id="7" name="TextBox 6"/>
          <p:cNvSpPr txBox="1"/>
          <p:nvPr/>
        </p:nvSpPr>
        <p:spPr>
          <a:xfrm>
            <a:off x="609600" y="5638800"/>
            <a:ext cx="8229600" cy="584775"/>
          </a:xfrm>
          <a:prstGeom prst="rect">
            <a:avLst/>
          </a:prstGeom>
          <a:noFill/>
        </p:spPr>
        <p:txBody>
          <a:bodyPr wrap="square" rtlCol="0">
            <a:spAutoFit/>
          </a:bodyPr>
          <a:lstStyle/>
          <a:p>
            <a:r>
              <a:rPr lang="en-US" sz="3200" dirty="0" smtClean="0">
                <a:solidFill>
                  <a:srgbClr val="C00000"/>
                </a:solidFill>
              </a:rPr>
              <a:t>No line pattern in Syn-2 since C4 and C5 are merged.</a:t>
            </a:r>
            <a:endParaRPr lang="en-US" sz="3200" dirty="0">
              <a:solidFill>
                <a:srgbClr val="C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Compare with </a:t>
            </a:r>
            <a:r>
              <a:rPr lang="en-US" dirty="0" err="1" smtClean="0"/>
              <a:t>Laplacian</a:t>
            </a:r>
            <a:r>
              <a:rPr lang="en-US" dirty="0" smtClean="0"/>
              <a:t> and normal Matrix</a:t>
            </a:r>
            <a:endParaRPr lang="en-US" dirty="0"/>
          </a:p>
        </p:txBody>
      </p:sp>
      <p:sp>
        <p:nvSpPr>
          <p:cNvPr id="3" name="Content Placeholder 2"/>
          <p:cNvSpPr>
            <a:spLocks noGrp="1"/>
          </p:cNvSpPr>
          <p:nvPr>
            <p:ph sz="quarter" idx="1"/>
          </p:nvPr>
        </p:nvSpPr>
        <p:spPr/>
        <p:txBody>
          <a:bodyPr>
            <a:normAutofit/>
          </a:bodyPr>
          <a:lstStyle/>
          <a:p>
            <a:pPr marL="0" indent="0">
              <a:buNone/>
            </a:pPr>
            <a:r>
              <a:rPr lang="en-US" sz="2800" dirty="0" smtClean="0"/>
              <a:t>The line </a:t>
            </a:r>
            <a:r>
              <a:rPr lang="en-US" sz="2800" dirty="0" err="1" smtClean="0"/>
              <a:t>orthogonality</a:t>
            </a:r>
            <a:r>
              <a:rPr lang="en-US" sz="2800" dirty="0" smtClean="0"/>
              <a:t> pattern does  not hold in </a:t>
            </a:r>
            <a:r>
              <a:rPr lang="en-US" sz="2800" dirty="0" err="1" smtClean="0"/>
              <a:t>Laplacian</a:t>
            </a:r>
            <a:r>
              <a:rPr lang="en-US" sz="2800" dirty="0" smtClean="0"/>
              <a:t> or normal </a:t>
            </a:r>
            <a:r>
              <a:rPr lang="en-US" sz="2800" dirty="0" err="1" smtClean="0"/>
              <a:t>eigenspace</a:t>
            </a:r>
            <a:r>
              <a:rPr lang="en-US" sz="2800" dirty="0" smtClean="0"/>
              <a:t>: </a:t>
            </a:r>
          </a:p>
          <a:p>
            <a:pPr marL="0" indent="0">
              <a:buNone/>
            </a:pPr>
            <a:endParaRPr lang="en-US" sz="2800" dirty="0" smtClean="0"/>
          </a:p>
          <a:p>
            <a:pPr marL="0" indent="0">
              <a:buNone/>
            </a:pPr>
            <a:r>
              <a:rPr lang="en-US" sz="2800" dirty="0" smtClean="0"/>
              <a:t>c1:</a:t>
            </a:r>
          </a:p>
          <a:p>
            <a:pPr marL="0" indent="0">
              <a:buNone/>
            </a:pPr>
            <a:r>
              <a:rPr lang="en-US" sz="2800" dirty="0" smtClean="0"/>
              <a:t>c2:</a:t>
            </a:r>
          </a:p>
          <a:p>
            <a:pPr marL="0" indent="0">
              <a:buNone/>
            </a:pPr>
            <a:r>
              <a:rPr lang="en-US" sz="2800" dirty="0" smtClean="0"/>
              <a:t>c3: </a:t>
            </a:r>
            <a:r>
              <a:rPr lang="en-US" sz="2400" dirty="0" smtClean="0"/>
              <a:t>large </a:t>
            </a:r>
            <a:r>
              <a:rPr lang="en-US" sz="2400" dirty="0" err="1" smtClean="0"/>
              <a:t>eigengap</a:t>
            </a:r>
            <a:endParaRPr lang="en-US" sz="2400" dirty="0" smtClean="0"/>
          </a:p>
        </p:txBody>
      </p:sp>
      <p:sp>
        <p:nvSpPr>
          <p:cNvPr id="4" name="Slide Number Placeholder 3"/>
          <p:cNvSpPr>
            <a:spLocks noGrp="1"/>
          </p:cNvSpPr>
          <p:nvPr>
            <p:ph type="sldNum" sz="quarter" idx="12"/>
          </p:nvPr>
        </p:nvSpPr>
        <p:spPr/>
        <p:txBody>
          <a:bodyPr/>
          <a:lstStyle/>
          <a:p>
            <a:fld id="{D36B838D-CEA3-4BBD-80CA-C21BFC8B97C1}" type="slidenum">
              <a:rPr lang="en-US" smtClean="0"/>
              <a:pPr/>
              <a:t>20</a:t>
            </a:fld>
            <a:endParaRPr lang="en-US" dirty="0"/>
          </a:p>
        </p:txBody>
      </p:sp>
      <p:pic>
        <p:nvPicPr>
          <p:cNvPr id="78850" name="Picture 2"/>
          <p:cNvPicPr>
            <a:picLocks noChangeAspect="1" noChangeArrowheads="1"/>
          </p:cNvPicPr>
          <p:nvPr/>
        </p:nvPicPr>
        <p:blipFill>
          <a:blip r:embed="rId2" cstate="print"/>
          <a:srcRect/>
          <a:stretch>
            <a:fillRect/>
          </a:stretch>
        </p:blipFill>
        <p:spPr bwMode="auto">
          <a:xfrm>
            <a:off x="3505200" y="2276856"/>
            <a:ext cx="5181600" cy="3962400"/>
          </a:xfrm>
          <a:prstGeom prst="rect">
            <a:avLst/>
          </a:prstGeom>
          <a:noFill/>
          <a:ln w="9525">
            <a:noFill/>
            <a:miter lim="800000"/>
            <a:headEnd/>
            <a:tailEnd/>
          </a:ln>
        </p:spPr>
      </p:pic>
      <p:pic>
        <p:nvPicPr>
          <p:cNvPr id="83970" name="Picture 2"/>
          <p:cNvPicPr>
            <a:picLocks noChangeAspect="1" noChangeArrowheads="1"/>
          </p:cNvPicPr>
          <p:nvPr/>
        </p:nvPicPr>
        <p:blipFill>
          <a:blip r:embed="rId3" cstate="print"/>
          <a:srcRect/>
          <a:stretch>
            <a:fillRect/>
          </a:stretch>
        </p:blipFill>
        <p:spPr bwMode="auto">
          <a:xfrm>
            <a:off x="1524000" y="3020568"/>
            <a:ext cx="238125" cy="247650"/>
          </a:xfrm>
          <a:prstGeom prst="rect">
            <a:avLst/>
          </a:prstGeom>
          <a:noFill/>
          <a:ln w="9525">
            <a:noFill/>
            <a:miter lim="800000"/>
            <a:headEnd/>
            <a:tailEnd/>
          </a:ln>
        </p:spPr>
      </p:pic>
      <p:pic>
        <p:nvPicPr>
          <p:cNvPr id="83971" name="Picture 3"/>
          <p:cNvPicPr>
            <a:picLocks noChangeAspect="1" noChangeArrowheads="1"/>
          </p:cNvPicPr>
          <p:nvPr/>
        </p:nvPicPr>
        <p:blipFill>
          <a:blip r:embed="rId4" cstate="print"/>
          <a:srcRect/>
          <a:stretch>
            <a:fillRect/>
          </a:stretch>
        </p:blipFill>
        <p:spPr bwMode="auto">
          <a:xfrm>
            <a:off x="1752600" y="3002280"/>
            <a:ext cx="466725" cy="304800"/>
          </a:xfrm>
          <a:prstGeom prst="rect">
            <a:avLst/>
          </a:prstGeom>
          <a:noFill/>
          <a:ln w="9525">
            <a:noFill/>
            <a:miter lim="800000"/>
            <a:headEnd/>
            <a:tailEnd/>
          </a:ln>
        </p:spPr>
      </p:pic>
      <p:pic>
        <p:nvPicPr>
          <p:cNvPr id="83972" name="Picture 4"/>
          <p:cNvPicPr>
            <a:picLocks noChangeAspect="1" noChangeArrowheads="1"/>
          </p:cNvPicPr>
          <p:nvPr/>
        </p:nvPicPr>
        <p:blipFill>
          <a:blip r:embed="rId5" cstate="print"/>
          <a:srcRect/>
          <a:stretch>
            <a:fillRect/>
          </a:stretch>
        </p:blipFill>
        <p:spPr bwMode="auto">
          <a:xfrm>
            <a:off x="1524000" y="3505200"/>
            <a:ext cx="209550" cy="266700"/>
          </a:xfrm>
          <a:prstGeom prst="rect">
            <a:avLst/>
          </a:prstGeom>
          <a:noFill/>
          <a:ln w="9525">
            <a:noFill/>
            <a:miter lim="800000"/>
            <a:headEnd/>
            <a:tailEnd/>
          </a:ln>
        </p:spPr>
      </p:pic>
      <p:pic>
        <p:nvPicPr>
          <p:cNvPr id="83974" name="Picture 6"/>
          <p:cNvPicPr>
            <a:picLocks noChangeAspect="1" noChangeArrowheads="1"/>
          </p:cNvPicPr>
          <p:nvPr/>
        </p:nvPicPr>
        <p:blipFill>
          <a:blip r:embed="rId6" cstate="print"/>
          <a:srcRect/>
          <a:stretch>
            <a:fillRect/>
          </a:stretch>
        </p:blipFill>
        <p:spPr bwMode="auto">
          <a:xfrm>
            <a:off x="1752600" y="3429000"/>
            <a:ext cx="628650" cy="381000"/>
          </a:xfrm>
          <a:prstGeom prst="rect">
            <a:avLst/>
          </a:prstGeom>
          <a:noFill/>
          <a:ln w="9525">
            <a:noFill/>
            <a:miter lim="800000"/>
            <a:headEnd/>
            <a:tailEnd/>
          </a:ln>
        </p:spPr>
      </p:pic>
      <p:sp>
        <p:nvSpPr>
          <p:cNvPr id="13" name="Rectangle 12"/>
          <p:cNvSpPr/>
          <p:nvPr/>
        </p:nvSpPr>
        <p:spPr>
          <a:xfrm>
            <a:off x="3505200" y="5410200"/>
            <a:ext cx="5181600" cy="2286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505200" y="4191000"/>
            <a:ext cx="5181600" cy="2286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ultiply 16"/>
          <p:cNvSpPr/>
          <p:nvPr/>
        </p:nvSpPr>
        <p:spPr>
          <a:xfrm>
            <a:off x="8534400" y="3886200"/>
            <a:ext cx="304800" cy="533400"/>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18" name="Multiply 17"/>
          <p:cNvSpPr/>
          <p:nvPr/>
        </p:nvSpPr>
        <p:spPr>
          <a:xfrm>
            <a:off x="8534400" y="5105400"/>
            <a:ext cx="304800" cy="533400"/>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19" name="Rectangle 18"/>
          <p:cNvSpPr/>
          <p:nvPr/>
        </p:nvSpPr>
        <p:spPr>
          <a:xfrm>
            <a:off x="838200" y="2971800"/>
            <a:ext cx="1676400" cy="3810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linds(horizontal)">
                                      <p:cBhvr>
                                        <p:cTn id="16" dur="500"/>
                                        <p:tgtEl>
                                          <p:spTgt spid="1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linds(horizontal)">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of </a:t>
            </a:r>
            <a:r>
              <a:rPr lang="en-US" b="1" i="1" dirty="0" err="1" smtClean="0"/>
              <a:t>AdjCluster</a:t>
            </a:r>
            <a:r>
              <a:rPr lang="en-US" dirty="0" smtClean="0"/>
              <a:t> </a:t>
            </a:r>
            <a:endParaRPr lang="en-US" dirty="0"/>
          </a:p>
        </p:txBody>
      </p:sp>
      <p:sp>
        <p:nvSpPr>
          <p:cNvPr id="3" name="Content Placeholder 2"/>
          <p:cNvSpPr>
            <a:spLocks noGrp="1"/>
          </p:cNvSpPr>
          <p:nvPr>
            <p:ph sz="quarter" idx="1"/>
          </p:nvPr>
        </p:nvSpPr>
        <p:spPr/>
        <p:txBody>
          <a:bodyPr/>
          <a:lstStyle/>
          <a:p>
            <a:r>
              <a:rPr lang="en-US" sz="2800" i="1" dirty="0" smtClean="0"/>
              <a:t>k: </a:t>
            </a:r>
            <a:r>
              <a:rPr lang="en-US" sz="2800" dirty="0" smtClean="0"/>
              <a:t>number of communities</a:t>
            </a:r>
            <a:endParaRPr lang="en-US" sz="2800" i="1" dirty="0" smtClean="0"/>
          </a:p>
          <a:p>
            <a:r>
              <a:rPr lang="en-US" sz="2800" i="1" dirty="0" smtClean="0"/>
              <a:t>DBI: </a:t>
            </a:r>
            <a:r>
              <a:rPr lang="en-US" sz="2800" dirty="0" smtClean="0"/>
              <a:t>Davies-</a:t>
            </a:r>
            <a:r>
              <a:rPr lang="en-US" sz="2800" dirty="0" err="1" smtClean="0"/>
              <a:t>Bouldin</a:t>
            </a:r>
            <a:r>
              <a:rPr lang="en-US" sz="2800" dirty="0" smtClean="0"/>
              <a:t> Index</a:t>
            </a:r>
          </a:p>
          <a:p>
            <a:r>
              <a:rPr lang="en-US" sz="2800" dirty="0" smtClean="0"/>
              <a:t>Angle: the average angle between </a:t>
            </a:r>
            <a:r>
              <a:rPr lang="en-US" sz="2800" dirty="0" err="1" smtClean="0"/>
              <a:t>centroids</a:t>
            </a:r>
            <a:endParaRPr lang="en-US" sz="2800" dirty="0" smtClean="0"/>
          </a:p>
          <a:p>
            <a:r>
              <a:rPr lang="en-US" sz="2800" i="1" dirty="0" smtClean="0"/>
              <a:t>Q: </a:t>
            </a:r>
            <a:r>
              <a:rPr lang="en-US" sz="2800" dirty="0" smtClean="0"/>
              <a:t>the modularity</a:t>
            </a:r>
          </a:p>
          <a:p>
            <a:endParaRPr lang="en-US"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21</a:t>
            </a:fld>
            <a:endParaRPr lang="en-US" dirty="0"/>
          </a:p>
        </p:txBody>
      </p:sp>
      <p:pic>
        <p:nvPicPr>
          <p:cNvPr id="79874" name="Picture 2"/>
          <p:cNvPicPr>
            <a:picLocks noChangeAspect="1" noChangeArrowheads="1"/>
          </p:cNvPicPr>
          <p:nvPr/>
        </p:nvPicPr>
        <p:blipFill>
          <a:blip r:embed="rId2" cstate="print"/>
          <a:srcRect/>
          <a:stretch>
            <a:fillRect/>
          </a:stretch>
        </p:blipFill>
        <p:spPr bwMode="auto">
          <a:xfrm>
            <a:off x="796366" y="3581400"/>
            <a:ext cx="7661834" cy="2438400"/>
          </a:xfrm>
          <a:prstGeom prst="rect">
            <a:avLst/>
          </a:prstGeom>
          <a:noFill/>
          <a:ln w="9525">
            <a:noFill/>
            <a:miter lim="800000"/>
            <a:headEnd/>
            <a:tailEnd/>
          </a:ln>
        </p:spPr>
      </p:pic>
      <p:sp>
        <p:nvSpPr>
          <p:cNvPr id="6" name="Rectangle 5"/>
          <p:cNvSpPr/>
          <p:nvPr/>
        </p:nvSpPr>
        <p:spPr>
          <a:xfrm>
            <a:off x="4800600" y="3962400"/>
            <a:ext cx="457200" cy="12954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Accuracy Compared with Other Methods</a:t>
            </a:r>
            <a:endParaRPr lang="en-US" dirty="0"/>
          </a:p>
        </p:txBody>
      </p:sp>
      <p:sp>
        <p:nvSpPr>
          <p:cNvPr id="3" name="Content Placeholder 2"/>
          <p:cNvSpPr>
            <a:spLocks noGrp="1"/>
          </p:cNvSpPr>
          <p:nvPr>
            <p:ph sz="quarter" idx="1"/>
          </p:nvPr>
        </p:nvSpPr>
        <p:spPr>
          <a:xfrm>
            <a:off x="914400" y="1447800"/>
            <a:ext cx="7772400" cy="4876800"/>
          </a:xfrm>
        </p:spPr>
        <p:txBody>
          <a:bodyPr>
            <a:normAutofit/>
          </a:bodyPr>
          <a:lstStyle/>
          <a:p>
            <a:r>
              <a:rPr lang="en-US" sz="2400" dirty="0" smtClean="0"/>
              <a:t>Lap </a:t>
            </a:r>
            <a:r>
              <a:rPr lang="en-US" sz="2000" dirty="0" smtClean="0"/>
              <a:t>[Miller and </a:t>
            </a:r>
            <a:r>
              <a:rPr lang="en-US" sz="2000" dirty="0" err="1" smtClean="0"/>
              <a:t>Teng</a:t>
            </a:r>
            <a:r>
              <a:rPr lang="en-US" sz="2000" dirty="0" smtClean="0"/>
              <a:t> 1998]</a:t>
            </a:r>
            <a:r>
              <a:rPr lang="en-US" sz="2400" dirty="0" smtClean="0"/>
              <a:t>: </a:t>
            </a:r>
            <a:r>
              <a:rPr lang="en-US" sz="2400" dirty="0" err="1" smtClean="0"/>
              <a:t>Laplacian</a:t>
            </a:r>
            <a:r>
              <a:rPr lang="en-US" sz="2400" dirty="0" smtClean="0"/>
              <a:t> based </a:t>
            </a:r>
          </a:p>
          <a:p>
            <a:r>
              <a:rPr lang="en-US" sz="2400" dirty="0" err="1" smtClean="0"/>
              <a:t>Ncut</a:t>
            </a:r>
            <a:r>
              <a:rPr lang="en-US" sz="2400" dirty="0" smtClean="0"/>
              <a:t> </a:t>
            </a:r>
            <a:r>
              <a:rPr lang="en-US" sz="2000" dirty="0" smtClean="0"/>
              <a:t>[Shi and </a:t>
            </a:r>
            <a:r>
              <a:rPr lang="en-US" sz="2000" dirty="0" err="1" smtClean="0"/>
              <a:t>Malik</a:t>
            </a:r>
            <a:r>
              <a:rPr lang="en-US" sz="2000" dirty="0" smtClean="0"/>
              <a:t>, 2000]</a:t>
            </a:r>
            <a:r>
              <a:rPr lang="en-US" sz="2400" dirty="0" smtClean="0"/>
              <a:t>: Normalized cut</a:t>
            </a:r>
          </a:p>
          <a:p>
            <a:r>
              <a:rPr lang="en-US" sz="2400" dirty="0" smtClean="0"/>
              <a:t>HE’ </a:t>
            </a:r>
            <a:r>
              <a:rPr lang="en-US" sz="2000" dirty="0" smtClean="0"/>
              <a:t>[</a:t>
            </a:r>
            <a:r>
              <a:rPr lang="en-US" sz="2000" dirty="0" err="1" smtClean="0"/>
              <a:t>Wakita</a:t>
            </a:r>
            <a:r>
              <a:rPr lang="en-US" sz="2000" dirty="0" smtClean="0"/>
              <a:t> and Tsurumi, 2007]</a:t>
            </a:r>
            <a:r>
              <a:rPr lang="en-US" sz="2400" dirty="0" smtClean="0"/>
              <a:t>: Modularity based agglomerative clustering </a:t>
            </a:r>
          </a:p>
          <a:p>
            <a:r>
              <a:rPr lang="en-US" sz="2400" dirty="0" err="1" smtClean="0"/>
              <a:t>SpokEn</a:t>
            </a:r>
            <a:r>
              <a:rPr lang="en-US" sz="2400" dirty="0" smtClean="0"/>
              <a:t> </a:t>
            </a:r>
            <a:r>
              <a:rPr lang="en-US" sz="2000" dirty="0" smtClean="0"/>
              <a:t>[</a:t>
            </a:r>
            <a:r>
              <a:rPr lang="en-US" sz="2000" dirty="0" err="1" smtClean="0"/>
              <a:t>Prakash</a:t>
            </a:r>
            <a:r>
              <a:rPr lang="en-US" sz="2000" dirty="0" smtClean="0"/>
              <a:t> </a:t>
            </a:r>
            <a:r>
              <a:rPr lang="en-US" sz="2000" i="1" dirty="0" smtClean="0"/>
              <a:t>et al., </a:t>
            </a:r>
            <a:r>
              <a:rPr lang="en-US" sz="2000" dirty="0" smtClean="0"/>
              <a:t>2010]</a:t>
            </a:r>
            <a:r>
              <a:rPr lang="en-US" sz="2400" dirty="0" smtClean="0"/>
              <a:t>: </a:t>
            </a:r>
            <a:r>
              <a:rPr lang="en-US" sz="2400" dirty="0" err="1" smtClean="0"/>
              <a:t>EigenSpoke</a:t>
            </a:r>
            <a:endParaRPr lang="en-US" sz="2400" dirty="0" smtClean="0"/>
          </a:p>
          <a:p>
            <a:endParaRPr lang="en-US" sz="2400" dirty="0" smtClean="0"/>
          </a:p>
          <a:p>
            <a:endParaRPr lang="en-US" sz="2400" dirty="0" smtClean="0"/>
          </a:p>
          <a:p>
            <a:endParaRPr lang="en-US" sz="2400" dirty="0" smtClean="0"/>
          </a:p>
          <a:p>
            <a:endParaRPr lang="en-US" sz="2400" dirty="0" smtClean="0"/>
          </a:p>
          <a:p>
            <a:pPr>
              <a:buNone/>
            </a:pPr>
            <a:r>
              <a:rPr lang="en-US" sz="2000" dirty="0" smtClean="0"/>
              <a:t>         Accuracy:                                 where      :the </a:t>
            </a:r>
            <a:r>
              <a:rPr lang="en-US" sz="2000" i="1" dirty="0" err="1" smtClean="0"/>
              <a:t>i</a:t>
            </a:r>
            <a:r>
              <a:rPr lang="en-US" sz="2000" dirty="0" err="1" smtClean="0"/>
              <a:t>-th</a:t>
            </a:r>
            <a:r>
              <a:rPr lang="en-US" sz="2000" dirty="0" smtClean="0"/>
              <a:t> community produced by different algorithms</a:t>
            </a:r>
          </a:p>
          <a:p>
            <a:endParaRPr lang="en-US" sz="2400" dirty="0" smtClean="0"/>
          </a:p>
        </p:txBody>
      </p:sp>
      <p:sp>
        <p:nvSpPr>
          <p:cNvPr id="4" name="Slide Number Placeholder 3"/>
          <p:cNvSpPr>
            <a:spLocks noGrp="1"/>
          </p:cNvSpPr>
          <p:nvPr>
            <p:ph type="sldNum" sz="quarter" idx="12"/>
          </p:nvPr>
        </p:nvSpPr>
        <p:spPr/>
        <p:txBody>
          <a:bodyPr/>
          <a:lstStyle/>
          <a:p>
            <a:fld id="{D36B838D-CEA3-4BBD-80CA-C21BFC8B97C1}" type="slidenum">
              <a:rPr lang="en-US" smtClean="0"/>
              <a:pPr/>
              <a:t>22</a:t>
            </a:fld>
            <a:endParaRPr lang="en-US" dirty="0"/>
          </a:p>
        </p:txBody>
      </p:sp>
      <p:pic>
        <p:nvPicPr>
          <p:cNvPr id="80898" name="Picture 2"/>
          <p:cNvPicPr>
            <a:picLocks noChangeAspect="1" noChangeArrowheads="1"/>
          </p:cNvPicPr>
          <p:nvPr/>
        </p:nvPicPr>
        <p:blipFill>
          <a:blip r:embed="rId2" cstate="print"/>
          <a:srcRect/>
          <a:stretch>
            <a:fillRect/>
          </a:stretch>
        </p:blipFill>
        <p:spPr bwMode="auto">
          <a:xfrm>
            <a:off x="990600" y="3657600"/>
            <a:ext cx="7116262" cy="1752600"/>
          </a:xfrm>
          <a:prstGeom prst="rect">
            <a:avLst/>
          </a:prstGeom>
          <a:noFill/>
          <a:ln w="9525">
            <a:noFill/>
            <a:miter lim="800000"/>
            <a:headEnd/>
            <a:tailEnd/>
          </a:ln>
        </p:spPr>
      </p:pic>
      <p:pic>
        <p:nvPicPr>
          <p:cNvPr id="80899" name="Picture 3"/>
          <p:cNvPicPr>
            <a:picLocks noChangeAspect="1" noChangeArrowheads="1"/>
          </p:cNvPicPr>
          <p:nvPr/>
        </p:nvPicPr>
        <p:blipFill>
          <a:blip r:embed="rId3" cstate="print"/>
          <a:srcRect/>
          <a:stretch>
            <a:fillRect/>
          </a:stretch>
        </p:blipFill>
        <p:spPr bwMode="auto">
          <a:xfrm>
            <a:off x="2590800" y="5334000"/>
            <a:ext cx="1447800" cy="455023"/>
          </a:xfrm>
          <a:prstGeom prst="rect">
            <a:avLst/>
          </a:prstGeom>
          <a:noFill/>
          <a:ln w="9525">
            <a:noFill/>
            <a:miter lim="800000"/>
            <a:headEnd/>
            <a:tailEnd/>
          </a:ln>
        </p:spPr>
      </p:pic>
      <p:pic>
        <p:nvPicPr>
          <p:cNvPr id="80901" name="Picture 5"/>
          <p:cNvPicPr>
            <a:picLocks noChangeAspect="1" noChangeArrowheads="1"/>
          </p:cNvPicPr>
          <p:nvPr/>
        </p:nvPicPr>
        <p:blipFill>
          <a:blip r:embed="rId4" cstate="print"/>
          <a:srcRect/>
          <a:stretch>
            <a:fillRect/>
          </a:stretch>
        </p:blipFill>
        <p:spPr bwMode="auto">
          <a:xfrm>
            <a:off x="4953000" y="5367338"/>
            <a:ext cx="228600" cy="271462"/>
          </a:xfrm>
          <a:prstGeom prst="rect">
            <a:avLst/>
          </a:prstGeom>
          <a:noFill/>
          <a:ln w="9525">
            <a:noFill/>
            <a:miter lim="800000"/>
            <a:headEnd/>
            <a:tailEnd/>
          </a:ln>
        </p:spPr>
      </p:pic>
      <p:sp>
        <p:nvSpPr>
          <p:cNvPr id="8" name="Rectangle 7"/>
          <p:cNvSpPr/>
          <p:nvPr/>
        </p:nvSpPr>
        <p:spPr>
          <a:xfrm>
            <a:off x="2514600" y="3962400"/>
            <a:ext cx="1447800" cy="10668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05400" y="4953000"/>
            <a:ext cx="609600" cy="3810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Work</a:t>
            </a:r>
            <a:endParaRPr lang="en-US" dirty="0"/>
          </a:p>
        </p:txBody>
      </p:sp>
      <p:sp>
        <p:nvSpPr>
          <p:cNvPr id="3" name="Content Placeholder 2"/>
          <p:cNvSpPr>
            <a:spLocks noGrp="1"/>
          </p:cNvSpPr>
          <p:nvPr>
            <p:ph sz="quarter" idx="1"/>
          </p:nvPr>
        </p:nvSpPr>
        <p:spPr/>
        <p:txBody>
          <a:bodyPr/>
          <a:lstStyle/>
          <a:p>
            <a:r>
              <a:rPr lang="en-US" dirty="0" smtClean="0"/>
              <a:t>Exploit the line </a:t>
            </a:r>
            <a:r>
              <a:rPr lang="en-US" dirty="0" err="1" smtClean="0"/>
              <a:t>orthogonality</a:t>
            </a:r>
            <a:r>
              <a:rPr lang="en-US" dirty="0" smtClean="0"/>
              <a:t> property for other applications, e.g.,</a:t>
            </a:r>
          </a:p>
          <a:p>
            <a:pPr lvl="1"/>
            <a:r>
              <a:rPr lang="en-US" dirty="0" smtClean="0"/>
              <a:t>Tracking changes in cluster overtime</a:t>
            </a:r>
          </a:p>
          <a:p>
            <a:pPr lvl="1"/>
            <a:r>
              <a:rPr lang="en-US" dirty="0" smtClean="0"/>
              <a:t>Identifying bridge nodes</a:t>
            </a:r>
          </a:p>
          <a:p>
            <a:r>
              <a:rPr lang="en-US" dirty="0" smtClean="0"/>
              <a:t>Compare with other recently developed spectral clustering algorithms</a:t>
            </a:r>
          </a:p>
          <a:p>
            <a:r>
              <a:rPr lang="en-US" dirty="0" smtClean="0"/>
              <a:t>Extend to signed graphs</a:t>
            </a:r>
          </a:p>
          <a:p>
            <a:endParaRPr lang="en-US" dirty="0" smtClean="0"/>
          </a:p>
          <a:p>
            <a:endParaRPr lang="en-US" b="1"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23</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advTm="9025"/>
    </mc:Choice>
    <mc:Fallback>
      <p:transition spd="slow" advTm="9025"/>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1295400" y="3200400"/>
            <a:ext cx="6629400" cy="2895600"/>
          </a:xfrm>
        </p:spPr>
        <p:txBody>
          <a:bodyPr>
            <a:normAutofit/>
          </a:bodyPr>
          <a:lstStyle/>
          <a:p>
            <a:pPr lvl="0" indent="403225" algn="l"/>
            <a:r>
              <a:rPr lang="en-US" dirty="0">
                <a:solidFill>
                  <a:schemeClr val="tx1"/>
                </a:solidFill>
                <a:cs typeface="Times New Roman" pitchFamily="18" charset="0"/>
              </a:rPr>
              <a:t>This work was supported in part by: </a:t>
            </a:r>
          </a:p>
          <a:p>
            <a:pPr marL="800100" lvl="1" indent="-342900" algn="l">
              <a:buFont typeface="Arial"/>
              <a:buChar char="•"/>
            </a:pPr>
            <a:r>
              <a:rPr lang="en-US" dirty="0">
                <a:cs typeface="Times New Roman" pitchFamily="18" charset="0"/>
              </a:rPr>
              <a:t>U.S. </a:t>
            </a:r>
            <a:r>
              <a:rPr lang="en-US" dirty="0" smtClean="0">
                <a:cs typeface="Times New Roman" pitchFamily="18" charset="0"/>
              </a:rPr>
              <a:t>NSF (CCF-1047621</a:t>
            </a:r>
            <a:r>
              <a:rPr lang="en-US" dirty="0">
                <a:cs typeface="Times New Roman" pitchFamily="18" charset="0"/>
              </a:rPr>
              <a:t>, CNS-0831204) for </a:t>
            </a:r>
            <a:r>
              <a:rPr lang="en-US" dirty="0" err="1">
                <a:cs typeface="Times New Roman" pitchFamily="18" charset="0"/>
              </a:rPr>
              <a:t>L.Wu</a:t>
            </a:r>
            <a:r>
              <a:rPr lang="en-US" dirty="0">
                <a:cs typeface="Times New Roman" pitchFamily="18" charset="0"/>
              </a:rPr>
              <a:t>, </a:t>
            </a:r>
            <a:r>
              <a:rPr lang="en-US" dirty="0" err="1" smtClean="0">
                <a:cs typeface="Times New Roman" pitchFamily="18" charset="0"/>
              </a:rPr>
              <a:t>X.Ying</a:t>
            </a:r>
            <a:r>
              <a:rPr lang="en-US" dirty="0" smtClean="0">
                <a:cs typeface="Times New Roman" pitchFamily="18" charset="0"/>
              </a:rPr>
              <a:t>, </a:t>
            </a:r>
            <a:r>
              <a:rPr lang="en-US" dirty="0" err="1" smtClean="0">
                <a:cs typeface="Times New Roman" pitchFamily="18" charset="0"/>
              </a:rPr>
              <a:t>X.Wu</a:t>
            </a:r>
            <a:endParaRPr lang="en-US" dirty="0">
              <a:cs typeface="Times New Roman" pitchFamily="18" charset="0"/>
            </a:endParaRPr>
          </a:p>
          <a:p>
            <a:pPr marL="800100" lvl="1" indent="-342900" algn="l">
              <a:buFont typeface="Arial"/>
              <a:buChar char="•"/>
            </a:pPr>
            <a:r>
              <a:rPr lang="en-US" dirty="0">
                <a:cs typeface="Times New Roman" pitchFamily="18" charset="0"/>
              </a:rPr>
              <a:t>Jiangsu Science Foundation (BK2008018) and </a:t>
            </a:r>
            <a:r>
              <a:rPr lang="en-US" dirty="0" smtClean="0">
                <a:cs typeface="Times New Roman" pitchFamily="18" charset="0"/>
              </a:rPr>
              <a:t> NSFC(61073097, 61021062)  for </a:t>
            </a:r>
            <a:r>
              <a:rPr lang="en-US" dirty="0">
                <a:cs typeface="Times New Roman" pitchFamily="18" charset="0"/>
              </a:rPr>
              <a:t>Z.-H. Zhou</a:t>
            </a:r>
            <a:endParaRPr lang="en-US" dirty="0"/>
          </a:p>
          <a:p>
            <a:endParaRPr lang="en-US" sz="4800" dirty="0"/>
          </a:p>
        </p:txBody>
      </p:sp>
      <p:sp>
        <p:nvSpPr>
          <p:cNvPr id="6" name="Title 5"/>
          <p:cNvSpPr>
            <a:spLocks noGrp="1"/>
          </p:cNvSpPr>
          <p:nvPr>
            <p:ph type="ctrTitle"/>
          </p:nvPr>
        </p:nvSpPr>
        <p:spPr/>
        <p:txBody>
          <a:bodyPr>
            <a:normAutofit/>
          </a:bodyPr>
          <a:lstStyle/>
          <a:p>
            <a:r>
              <a:rPr lang="en-US" sz="4800" dirty="0" smtClean="0"/>
              <a:t>Thank you! Questions?</a:t>
            </a:r>
            <a:endParaRPr lang="en-US" sz="4800" dirty="0"/>
          </a:p>
        </p:txBody>
      </p:sp>
      <p:sp>
        <p:nvSpPr>
          <p:cNvPr id="4" name="Slide Number Placeholder 3"/>
          <p:cNvSpPr>
            <a:spLocks noGrp="1"/>
          </p:cNvSpPr>
          <p:nvPr>
            <p:ph type="sldNum" sz="quarter" idx="12"/>
          </p:nvPr>
        </p:nvSpPr>
        <p:spPr/>
        <p:txBody>
          <a:bodyPr/>
          <a:lstStyle/>
          <a:p>
            <a:fld id="{D36B838D-CEA3-4BBD-80CA-C21BFC8B97C1}" type="slidenum">
              <a:rPr lang="en-US" smtClean="0"/>
              <a:pPr/>
              <a:t>24</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advTm="741"/>
    </mc:Choice>
    <mc:Fallback>
      <p:transition spd="slow" advTm="741"/>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30843</TotalTime>
  <Words>990</Words>
  <Application>Microsoft Office PowerPoint</Application>
  <PresentationFormat>On-screen Show (4:3)</PresentationFormat>
  <Paragraphs>184</Paragraphs>
  <Slides>24</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Equity</vt:lpstr>
      <vt:lpstr>Equation</vt:lpstr>
      <vt:lpstr>Line Orthogonality in Adjacency Eigenspace  with Application to Community Partition</vt:lpstr>
      <vt:lpstr>Adjacency Eigenspace</vt:lpstr>
      <vt:lpstr>Line Orthogonality </vt:lpstr>
      <vt:lpstr>Line Orthogonlity</vt:lpstr>
      <vt:lpstr>Our Contribution</vt:lpstr>
      <vt:lpstr>Outline</vt:lpstr>
      <vt:lpstr>General Matrix Perturbation Theorem  [Stewart and Sun, 1990]</vt:lpstr>
      <vt:lpstr>Theorem 1</vt:lpstr>
      <vt:lpstr>Main idea</vt:lpstr>
      <vt:lpstr>Graph with k Disconnected Communities</vt:lpstr>
      <vt:lpstr>2 Community Example</vt:lpstr>
      <vt:lpstr>Theorem 2</vt:lpstr>
      <vt:lpstr>Proposition 2 </vt:lpstr>
      <vt:lpstr>2 Community Example (Cont’d)</vt:lpstr>
      <vt:lpstr>Adjacency Eigenspace based Clustering</vt:lpstr>
      <vt:lpstr>Fitting Statistics</vt:lpstr>
      <vt:lpstr>Complexity</vt:lpstr>
      <vt:lpstr>Evaluation</vt:lpstr>
      <vt:lpstr>Line Orthogonality Pattern</vt:lpstr>
      <vt:lpstr>Compare with Laplacian and normal Matrix</vt:lpstr>
      <vt:lpstr>Quality of AdjCluster </vt:lpstr>
      <vt:lpstr>Accuracy Compared with Other Methods</vt:lpstr>
      <vt:lpstr>Future Work</vt:lpstr>
      <vt:lpstr>Thank you! Questions?</vt:lpstr>
    </vt:vector>
  </TitlesOfParts>
  <Company>UNCC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Leting Wu</dc:creator>
  <cp:lastModifiedBy>xwu</cp:lastModifiedBy>
  <cp:revision>2368</cp:revision>
  <dcterms:created xsi:type="dcterms:W3CDTF">2008-04-19T07:08:39Z</dcterms:created>
  <dcterms:modified xsi:type="dcterms:W3CDTF">2011-07-22T10:00:06Z</dcterms:modified>
</cp:coreProperties>
</file>